
<file path=[Content_Types].xml><?xml version="1.0" encoding="utf-8"?>
<Types xmlns="http://schemas.openxmlformats.org/package/2006/content-types">
  <Default Extension="jfif" ContentType="image/jpeg"/>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7" r:id="rId2"/>
    <p:sldId id="422" r:id="rId3"/>
    <p:sldId id="369" r:id="rId4"/>
    <p:sldId id="437" r:id="rId5"/>
    <p:sldId id="408" r:id="rId6"/>
    <p:sldId id="420" r:id="rId7"/>
    <p:sldId id="419" r:id="rId8"/>
    <p:sldId id="428" r:id="rId9"/>
    <p:sldId id="429" r:id="rId10"/>
    <p:sldId id="427" r:id="rId11"/>
    <p:sldId id="438" r:id="rId12"/>
    <p:sldId id="418" r:id="rId13"/>
    <p:sldId id="417" r:id="rId14"/>
    <p:sldId id="424" r:id="rId15"/>
    <p:sldId id="426" r:id="rId16"/>
    <p:sldId id="425" r:id="rId17"/>
    <p:sldId id="416" r:id="rId18"/>
    <p:sldId id="410" r:id="rId19"/>
    <p:sldId id="412" r:id="rId20"/>
    <p:sldId id="411" r:id="rId21"/>
    <p:sldId id="433" r:id="rId22"/>
    <p:sldId id="435" r:id="rId23"/>
    <p:sldId id="431" r:id="rId24"/>
    <p:sldId id="432" r:id="rId25"/>
    <p:sldId id="436" r:id="rId26"/>
    <p:sldId id="439" r:id="rId27"/>
    <p:sldId id="258" r:id="rId28"/>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tion par défaut" id="{BE5EFD10-EF0C-4F1C-9DFB-4BB3936EF24D}">
          <p14:sldIdLst>
            <p14:sldId id="257"/>
            <p14:sldId id="422"/>
            <p14:sldId id="369"/>
            <p14:sldId id="437"/>
            <p14:sldId id="408"/>
            <p14:sldId id="420"/>
            <p14:sldId id="419"/>
            <p14:sldId id="428"/>
            <p14:sldId id="429"/>
            <p14:sldId id="427"/>
            <p14:sldId id="438"/>
            <p14:sldId id="418"/>
            <p14:sldId id="417"/>
            <p14:sldId id="424"/>
            <p14:sldId id="426"/>
            <p14:sldId id="425"/>
            <p14:sldId id="416"/>
            <p14:sldId id="410"/>
            <p14:sldId id="412"/>
            <p14:sldId id="411"/>
            <p14:sldId id="433"/>
            <p14:sldId id="435"/>
            <p14:sldId id="431"/>
            <p14:sldId id="432"/>
            <p14:sldId id="436"/>
            <p14:sldId id="439"/>
            <p14:sldId id="25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E3340"/>
    <a:srgbClr val="A61E1E"/>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21" d="100"/>
          <a:sy n="121" d="100"/>
        </p:scale>
        <p:origin x="389"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LU"/>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97DE31-3218-42C2-B020-E1C165410E17}" type="datetimeFigureOut">
              <a:rPr lang="fr-LU" smtClean="0"/>
              <a:t>08/11/2021</a:t>
            </a:fld>
            <a:endParaRPr lang="fr-LU"/>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LU"/>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LU"/>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LU"/>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BAA24D2-8F9E-4258-A1C7-B43CBF9DC4CC}" type="slidenum">
              <a:rPr lang="fr-LU" smtClean="0"/>
              <a:t>‹N°›</a:t>
            </a:fld>
            <a:endParaRPr lang="fr-LU"/>
          </a:p>
        </p:txBody>
      </p:sp>
    </p:spTree>
    <p:extLst>
      <p:ext uri="{BB962C8B-B14F-4D97-AF65-F5344CB8AC3E}">
        <p14:creationId xmlns:p14="http://schemas.microsoft.com/office/powerpoint/2010/main" val="14260880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171450" indent="-171450">
              <a:buFontTx/>
              <a:buChar char="-"/>
            </a:pPr>
            <a:endParaRPr lang="fr-FR" dirty="0"/>
          </a:p>
        </p:txBody>
      </p:sp>
      <p:sp>
        <p:nvSpPr>
          <p:cNvPr id="4" name="Espace réservé du numéro de diapositive 3"/>
          <p:cNvSpPr>
            <a:spLocks noGrp="1"/>
          </p:cNvSpPr>
          <p:nvPr>
            <p:ph type="sldNum" sz="quarter" idx="5"/>
          </p:nvPr>
        </p:nvSpPr>
        <p:spPr/>
        <p:txBody>
          <a:bodyPr/>
          <a:lstStyle/>
          <a:p>
            <a:fld id="{81A1C3D8-EC0A-449D-8331-6BB6FEA04DFC}" type="slidenum">
              <a:rPr lang="fr-FR" smtClean="0"/>
              <a:t>1</a:t>
            </a:fld>
            <a:endParaRPr lang="fr-FR"/>
          </a:p>
        </p:txBody>
      </p:sp>
    </p:spTree>
    <p:extLst>
      <p:ext uri="{BB962C8B-B14F-4D97-AF65-F5344CB8AC3E}">
        <p14:creationId xmlns:p14="http://schemas.microsoft.com/office/powerpoint/2010/main" val="19950411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Description du slide</a:t>
            </a:r>
          </a:p>
        </p:txBody>
      </p:sp>
      <p:sp>
        <p:nvSpPr>
          <p:cNvPr id="4" name="Espace réservé du numéro de diapositive 3"/>
          <p:cNvSpPr>
            <a:spLocks noGrp="1"/>
          </p:cNvSpPr>
          <p:nvPr>
            <p:ph type="sldNum" sz="quarter" idx="5"/>
          </p:nvPr>
        </p:nvSpPr>
        <p:spPr/>
        <p:txBody>
          <a:bodyPr/>
          <a:lstStyle/>
          <a:p>
            <a:fld id="{81A1C3D8-EC0A-449D-8331-6BB6FEA04DFC}" type="slidenum">
              <a:rPr lang="fr-FR" smtClean="0"/>
              <a:t>10</a:t>
            </a:fld>
            <a:endParaRPr lang="fr-FR"/>
          </a:p>
        </p:txBody>
      </p:sp>
    </p:spTree>
    <p:extLst>
      <p:ext uri="{BB962C8B-B14F-4D97-AF65-F5344CB8AC3E}">
        <p14:creationId xmlns:p14="http://schemas.microsoft.com/office/powerpoint/2010/main" val="137594170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Description du slide</a:t>
            </a:r>
          </a:p>
        </p:txBody>
      </p:sp>
      <p:sp>
        <p:nvSpPr>
          <p:cNvPr id="4" name="Espace réservé du numéro de diapositive 3"/>
          <p:cNvSpPr>
            <a:spLocks noGrp="1"/>
          </p:cNvSpPr>
          <p:nvPr>
            <p:ph type="sldNum" sz="quarter" idx="5"/>
          </p:nvPr>
        </p:nvSpPr>
        <p:spPr/>
        <p:txBody>
          <a:bodyPr/>
          <a:lstStyle/>
          <a:p>
            <a:fld id="{81A1C3D8-EC0A-449D-8331-6BB6FEA04DFC}" type="slidenum">
              <a:rPr lang="fr-FR" smtClean="0"/>
              <a:t>11</a:t>
            </a:fld>
            <a:endParaRPr lang="fr-FR"/>
          </a:p>
        </p:txBody>
      </p:sp>
    </p:spTree>
    <p:extLst>
      <p:ext uri="{BB962C8B-B14F-4D97-AF65-F5344CB8AC3E}">
        <p14:creationId xmlns:p14="http://schemas.microsoft.com/office/powerpoint/2010/main" val="32275476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Description du slide</a:t>
            </a:r>
          </a:p>
        </p:txBody>
      </p:sp>
      <p:sp>
        <p:nvSpPr>
          <p:cNvPr id="4" name="Espace réservé du numéro de diapositive 3"/>
          <p:cNvSpPr>
            <a:spLocks noGrp="1"/>
          </p:cNvSpPr>
          <p:nvPr>
            <p:ph type="sldNum" sz="quarter" idx="5"/>
          </p:nvPr>
        </p:nvSpPr>
        <p:spPr/>
        <p:txBody>
          <a:bodyPr/>
          <a:lstStyle/>
          <a:p>
            <a:fld id="{81A1C3D8-EC0A-449D-8331-6BB6FEA04DFC}" type="slidenum">
              <a:rPr lang="fr-FR" smtClean="0"/>
              <a:t>12</a:t>
            </a:fld>
            <a:endParaRPr lang="fr-FR"/>
          </a:p>
        </p:txBody>
      </p:sp>
    </p:spTree>
    <p:extLst>
      <p:ext uri="{BB962C8B-B14F-4D97-AF65-F5344CB8AC3E}">
        <p14:creationId xmlns:p14="http://schemas.microsoft.com/office/powerpoint/2010/main" val="4379472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Description du slide</a:t>
            </a:r>
          </a:p>
        </p:txBody>
      </p:sp>
      <p:sp>
        <p:nvSpPr>
          <p:cNvPr id="4" name="Espace réservé du numéro de diapositive 3"/>
          <p:cNvSpPr>
            <a:spLocks noGrp="1"/>
          </p:cNvSpPr>
          <p:nvPr>
            <p:ph type="sldNum" sz="quarter" idx="5"/>
          </p:nvPr>
        </p:nvSpPr>
        <p:spPr/>
        <p:txBody>
          <a:bodyPr/>
          <a:lstStyle/>
          <a:p>
            <a:fld id="{81A1C3D8-EC0A-449D-8331-6BB6FEA04DFC}" type="slidenum">
              <a:rPr lang="fr-FR" smtClean="0"/>
              <a:t>13</a:t>
            </a:fld>
            <a:endParaRPr lang="fr-FR"/>
          </a:p>
        </p:txBody>
      </p:sp>
    </p:spTree>
    <p:extLst>
      <p:ext uri="{BB962C8B-B14F-4D97-AF65-F5344CB8AC3E}">
        <p14:creationId xmlns:p14="http://schemas.microsoft.com/office/powerpoint/2010/main" val="9490799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Description du slide</a:t>
            </a:r>
          </a:p>
        </p:txBody>
      </p:sp>
      <p:sp>
        <p:nvSpPr>
          <p:cNvPr id="4" name="Espace réservé du numéro de diapositive 3"/>
          <p:cNvSpPr>
            <a:spLocks noGrp="1"/>
          </p:cNvSpPr>
          <p:nvPr>
            <p:ph type="sldNum" sz="quarter" idx="5"/>
          </p:nvPr>
        </p:nvSpPr>
        <p:spPr/>
        <p:txBody>
          <a:bodyPr/>
          <a:lstStyle/>
          <a:p>
            <a:fld id="{81A1C3D8-EC0A-449D-8331-6BB6FEA04DFC}" type="slidenum">
              <a:rPr lang="fr-FR" smtClean="0"/>
              <a:t>14</a:t>
            </a:fld>
            <a:endParaRPr lang="fr-FR"/>
          </a:p>
        </p:txBody>
      </p:sp>
    </p:spTree>
    <p:extLst>
      <p:ext uri="{BB962C8B-B14F-4D97-AF65-F5344CB8AC3E}">
        <p14:creationId xmlns:p14="http://schemas.microsoft.com/office/powerpoint/2010/main" val="31507647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Description du slide</a:t>
            </a:r>
          </a:p>
        </p:txBody>
      </p:sp>
      <p:sp>
        <p:nvSpPr>
          <p:cNvPr id="4" name="Espace réservé du numéro de diapositive 3"/>
          <p:cNvSpPr>
            <a:spLocks noGrp="1"/>
          </p:cNvSpPr>
          <p:nvPr>
            <p:ph type="sldNum" sz="quarter" idx="5"/>
          </p:nvPr>
        </p:nvSpPr>
        <p:spPr/>
        <p:txBody>
          <a:bodyPr/>
          <a:lstStyle/>
          <a:p>
            <a:fld id="{81A1C3D8-EC0A-449D-8331-6BB6FEA04DFC}" type="slidenum">
              <a:rPr lang="fr-FR" smtClean="0"/>
              <a:t>15</a:t>
            </a:fld>
            <a:endParaRPr lang="fr-FR"/>
          </a:p>
        </p:txBody>
      </p:sp>
    </p:spTree>
    <p:extLst>
      <p:ext uri="{BB962C8B-B14F-4D97-AF65-F5344CB8AC3E}">
        <p14:creationId xmlns:p14="http://schemas.microsoft.com/office/powerpoint/2010/main" val="14910243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Description du slide</a:t>
            </a:r>
          </a:p>
        </p:txBody>
      </p:sp>
      <p:sp>
        <p:nvSpPr>
          <p:cNvPr id="4" name="Espace réservé du numéro de diapositive 3"/>
          <p:cNvSpPr>
            <a:spLocks noGrp="1"/>
          </p:cNvSpPr>
          <p:nvPr>
            <p:ph type="sldNum" sz="quarter" idx="5"/>
          </p:nvPr>
        </p:nvSpPr>
        <p:spPr/>
        <p:txBody>
          <a:bodyPr/>
          <a:lstStyle/>
          <a:p>
            <a:fld id="{81A1C3D8-EC0A-449D-8331-6BB6FEA04DFC}" type="slidenum">
              <a:rPr lang="fr-FR" smtClean="0"/>
              <a:t>16</a:t>
            </a:fld>
            <a:endParaRPr lang="fr-FR"/>
          </a:p>
        </p:txBody>
      </p:sp>
    </p:spTree>
    <p:extLst>
      <p:ext uri="{BB962C8B-B14F-4D97-AF65-F5344CB8AC3E}">
        <p14:creationId xmlns:p14="http://schemas.microsoft.com/office/powerpoint/2010/main" val="76383395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Description du slide</a:t>
            </a:r>
          </a:p>
        </p:txBody>
      </p:sp>
      <p:sp>
        <p:nvSpPr>
          <p:cNvPr id="4" name="Espace réservé du numéro de diapositive 3"/>
          <p:cNvSpPr>
            <a:spLocks noGrp="1"/>
          </p:cNvSpPr>
          <p:nvPr>
            <p:ph type="sldNum" sz="quarter" idx="5"/>
          </p:nvPr>
        </p:nvSpPr>
        <p:spPr/>
        <p:txBody>
          <a:bodyPr/>
          <a:lstStyle/>
          <a:p>
            <a:fld id="{81A1C3D8-EC0A-449D-8331-6BB6FEA04DFC}" type="slidenum">
              <a:rPr lang="fr-FR" smtClean="0"/>
              <a:t>17</a:t>
            </a:fld>
            <a:endParaRPr lang="fr-FR"/>
          </a:p>
        </p:txBody>
      </p:sp>
    </p:spTree>
    <p:extLst>
      <p:ext uri="{BB962C8B-B14F-4D97-AF65-F5344CB8AC3E}">
        <p14:creationId xmlns:p14="http://schemas.microsoft.com/office/powerpoint/2010/main" val="24428695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Description du slide</a:t>
            </a:r>
          </a:p>
        </p:txBody>
      </p:sp>
      <p:sp>
        <p:nvSpPr>
          <p:cNvPr id="4" name="Espace réservé du numéro de diapositive 3"/>
          <p:cNvSpPr>
            <a:spLocks noGrp="1"/>
          </p:cNvSpPr>
          <p:nvPr>
            <p:ph type="sldNum" sz="quarter" idx="5"/>
          </p:nvPr>
        </p:nvSpPr>
        <p:spPr/>
        <p:txBody>
          <a:bodyPr/>
          <a:lstStyle/>
          <a:p>
            <a:fld id="{81A1C3D8-EC0A-449D-8331-6BB6FEA04DFC}" type="slidenum">
              <a:rPr lang="fr-FR" smtClean="0"/>
              <a:t>18</a:t>
            </a:fld>
            <a:endParaRPr lang="fr-FR"/>
          </a:p>
        </p:txBody>
      </p:sp>
    </p:spTree>
    <p:extLst>
      <p:ext uri="{BB962C8B-B14F-4D97-AF65-F5344CB8AC3E}">
        <p14:creationId xmlns:p14="http://schemas.microsoft.com/office/powerpoint/2010/main" val="35876895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Description du slide</a:t>
            </a:r>
          </a:p>
        </p:txBody>
      </p:sp>
      <p:sp>
        <p:nvSpPr>
          <p:cNvPr id="4" name="Espace réservé du numéro de diapositive 3"/>
          <p:cNvSpPr>
            <a:spLocks noGrp="1"/>
          </p:cNvSpPr>
          <p:nvPr>
            <p:ph type="sldNum" sz="quarter" idx="5"/>
          </p:nvPr>
        </p:nvSpPr>
        <p:spPr/>
        <p:txBody>
          <a:bodyPr/>
          <a:lstStyle/>
          <a:p>
            <a:fld id="{81A1C3D8-EC0A-449D-8331-6BB6FEA04DFC}" type="slidenum">
              <a:rPr lang="fr-FR" smtClean="0"/>
              <a:t>19</a:t>
            </a:fld>
            <a:endParaRPr lang="fr-FR"/>
          </a:p>
        </p:txBody>
      </p:sp>
    </p:spTree>
    <p:extLst>
      <p:ext uri="{BB962C8B-B14F-4D97-AF65-F5344CB8AC3E}">
        <p14:creationId xmlns:p14="http://schemas.microsoft.com/office/powerpoint/2010/main" val="1644771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Description du slide</a:t>
            </a:r>
          </a:p>
        </p:txBody>
      </p:sp>
      <p:sp>
        <p:nvSpPr>
          <p:cNvPr id="4" name="Espace réservé du numéro de diapositive 3"/>
          <p:cNvSpPr>
            <a:spLocks noGrp="1"/>
          </p:cNvSpPr>
          <p:nvPr>
            <p:ph type="sldNum" sz="quarter" idx="5"/>
          </p:nvPr>
        </p:nvSpPr>
        <p:spPr/>
        <p:txBody>
          <a:bodyPr/>
          <a:lstStyle/>
          <a:p>
            <a:fld id="{81A1C3D8-EC0A-449D-8331-6BB6FEA04DFC}" type="slidenum">
              <a:rPr lang="fr-FR" smtClean="0"/>
              <a:t>2</a:t>
            </a:fld>
            <a:endParaRPr lang="fr-FR"/>
          </a:p>
        </p:txBody>
      </p:sp>
    </p:spTree>
    <p:extLst>
      <p:ext uri="{BB962C8B-B14F-4D97-AF65-F5344CB8AC3E}">
        <p14:creationId xmlns:p14="http://schemas.microsoft.com/office/powerpoint/2010/main" val="26717785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Description du slide</a:t>
            </a:r>
          </a:p>
        </p:txBody>
      </p:sp>
      <p:sp>
        <p:nvSpPr>
          <p:cNvPr id="4" name="Espace réservé du numéro de diapositive 3"/>
          <p:cNvSpPr>
            <a:spLocks noGrp="1"/>
          </p:cNvSpPr>
          <p:nvPr>
            <p:ph type="sldNum" sz="quarter" idx="5"/>
          </p:nvPr>
        </p:nvSpPr>
        <p:spPr/>
        <p:txBody>
          <a:bodyPr/>
          <a:lstStyle/>
          <a:p>
            <a:fld id="{81A1C3D8-EC0A-449D-8331-6BB6FEA04DFC}" type="slidenum">
              <a:rPr lang="fr-FR" smtClean="0"/>
              <a:t>20</a:t>
            </a:fld>
            <a:endParaRPr lang="fr-FR"/>
          </a:p>
        </p:txBody>
      </p:sp>
    </p:spTree>
    <p:extLst>
      <p:ext uri="{BB962C8B-B14F-4D97-AF65-F5344CB8AC3E}">
        <p14:creationId xmlns:p14="http://schemas.microsoft.com/office/powerpoint/2010/main" val="288461446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Description du slide</a:t>
            </a:r>
          </a:p>
        </p:txBody>
      </p:sp>
      <p:sp>
        <p:nvSpPr>
          <p:cNvPr id="4" name="Espace réservé du numéro de diapositive 3"/>
          <p:cNvSpPr>
            <a:spLocks noGrp="1"/>
          </p:cNvSpPr>
          <p:nvPr>
            <p:ph type="sldNum" sz="quarter" idx="5"/>
          </p:nvPr>
        </p:nvSpPr>
        <p:spPr/>
        <p:txBody>
          <a:bodyPr/>
          <a:lstStyle/>
          <a:p>
            <a:fld id="{81A1C3D8-EC0A-449D-8331-6BB6FEA04DFC}" type="slidenum">
              <a:rPr lang="fr-FR" smtClean="0"/>
              <a:t>21</a:t>
            </a:fld>
            <a:endParaRPr lang="fr-FR"/>
          </a:p>
        </p:txBody>
      </p:sp>
    </p:spTree>
    <p:extLst>
      <p:ext uri="{BB962C8B-B14F-4D97-AF65-F5344CB8AC3E}">
        <p14:creationId xmlns:p14="http://schemas.microsoft.com/office/powerpoint/2010/main" val="10170522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Description du slide</a:t>
            </a:r>
          </a:p>
        </p:txBody>
      </p:sp>
      <p:sp>
        <p:nvSpPr>
          <p:cNvPr id="4" name="Espace réservé du numéro de diapositive 3"/>
          <p:cNvSpPr>
            <a:spLocks noGrp="1"/>
          </p:cNvSpPr>
          <p:nvPr>
            <p:ph type="sldNum" sz="quarter" idx="5"/>
          </p:nvPr>
        </p:nvSpPr>
        <p:spPr/>
        <p:txBody>
          <a:bodyPr/>
          <a:lstStyle/>
          <a:p>
            <a:fld id="{81A1C3D8-EC0A-449D-8331-6BB6FEA04DFC}" type="slidenum">
              <a:rPr lang="fr-FR" smtClean="0"/>
              <a:t>22</a:t>
            </a:fld>
            <a:endParaRPr lang="fr-FR"/>
          </a:p>
        </p:txBody>
      </p:sp>
    </p:spTree>
    <p:extLst>
      <p:ext uri="{BB962C8B-B14F-4D97-AF65-F5344CB8AC3E}">
        <p14:creationId xmlns:p14="http://schemas.microsoft.com/office/powerpoint/2010/main" val="29192645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Description du slide</a:t>
            </a:r>
          </a:p>
        </p:txBody>
      </p:sp>
      <p:sp>
        <p:nvSpPr>
          <p:cNvPr id="4" name="Espace réservé du numéro de diapositive 3"/>
          <p:cNvSpPr>
            <a:spLocks noGrp="1"/>
          </p:cNvSpPr>
          <p:nvPr>
            <p:ph type="sldNum" sz="quarter" idx="5"/>
          </p:nvPr>
        </p:nvSpPr>
        <p:spPr/>
        <p:txBody>
          <a:bodyPr/>
          <a:lstStyle/>
          <a:p>
            <a:fld id="{81A1C3D8-EC0A-449D-8331-6BB6FEA04DFC}" type="slidenum">
              <a:rPr lang="fr-FR" smtClean="0"/>
              <a:t>23</a:t>
            </a:fld>
            <a:endParaRPr lang="fr-FR"/>
          </a:p>
        </p:txBody>
      </p:sp>
    </p:spTree>
    <p:extLst>
      <p:ext uri="{BB962C8B-B14F-4D97-AF65-F5344CB8AC3E}">
        <p14:creationId xmlns:p14="http://schemas.microsoft.com/office/powerpoint/2010/main" val="115399454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Description du slide</a:t>
            </a:r>
          </a:p>
        </p:txBody>
      </p:sp>
      <p:sp>
        <p:nvSpPr>
          <p:cNvPr id="4" name="Espace réservé du numéro de diapositive 3"/>
          <p:cNvSpPr>
            <a:spLocks noGrp="1"/>
          </p:cNvSpPr>
          <p:nvPr>
            <p:ph type="sldNum" sz="quarter" idx="5"/>
          </p:nvPr>
        </p:nvSpPr>
        <p:spPr/>
        <p:txBody>
          <a:bodyPr/>
          <a:lstStyle/>
          <a:p>
            <a:fld id="{81A1C3D8-EC0A-449D-8331-6BB6FEA04DFC}" type="slidenum">
              <a:rPr lang="fr-FR" smtClean="0"/>
              <a:t>24</a:t>
            </a:fld>
            <a:endParaRPr lang="fr-FR"/>
          </a:p>
        </p:txBody>
      </p:sp>
    </p:spTree>
    <p:extLst>
      <p:ext uri="{BB962C8B-B14F-4D97-AF65-F5344CB8AC3E}">
        <p14:creationId xmlns:p14="http://schemas.microsoft.com/office/powerpoint/2010/main" val="18975518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Description du slide</a:t>
            </a:r>
          </a:p>
        </p:txBody>
      </p:sp>
      <p:sp>
        <p:nvSpPr>
          <p:cNvPr id="4" name="Espace réservé du numéro de diapositive 3"/>
          <p:cNvSpPr>
            <a:spLocks noGrp="1"/>
          </p:cNvSpPr>
          <p:nvPr>
            <p:ph type="sldNum" sz="quarter" idx="5"/>
          </p:nvPr>
        </p:nvSpPr>
        <p:spPr/>
        <p:txBody>
          <a:bodyPr/>
          <a:lstStyle/>
          <a:p>
            <a:fld id="{81A1C3D8-EC0A-449D-8331-6BB6FEA04DFC}" type="slidenum">
              <a:rPr lang="fr-FR" smtClean="0"/>
              <a:t>25</a:t>
            </a:fld>
            <a:endParaRPr lang="fr-FR"/>
          </a:p>
        </p:txBody>
      </p:sp>
    </p:spTree>
    <p:extLst>
      <p:ext uri="{BB962C8B-B14F-4D97-AF65-F5344CB8AC3E}">
        <p14:creationId xmlns:p14="http://schemas.microsoft.com/office/powerpoint/2010/main" val="52855624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Description du slide</a:t>
            </a:r>
          </a:p>
        </p:txBody>
      </p:sp>
      <p:sp>
        <p:nvSpPr>
          <p:cNvPr id="4" name="Espace réservé du numéro de diapositive 3"/>
          <p:cNvSpPr>
            <a:spLocks noGrp="1"/>
          </p:cNvSpPr>
          <p:nvPr>
            <p:ph type="sldNum" sz="quarter" idx="5"/>
          </p:nvPr>
        </p:nvSpPr>
        <p:spPr/>
        <p:txBody>
          <a:bodyPr/>
          <a:lstStyle/>
          <a:p>
            <a:fld id="{81A1C3D8-EC0A-449D-8331-6BB6FEA04DFC}" type="slidenum">
              <a:rPr lang="fr-FR" smtClean="0"/>
              <a:t>26</a:t>
            </a:fld>
            <a:endParaRPr lang="fr-FR"/>
          </a:p>
        </p:txBody>
      </p:sp>
    </p:spTree>
    <p:extLst>
      <p:ext uri="{BB962C8B-B14F-4D97-AF65-F5344CB8AC3E}">
        <p14:creationId xmlns:p14="http://schemas.microsoft.com/office/powerpoint/2010/main" val="86569866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81A1C3D8-EC0A-449D-8331-6BB6FEA04DFC}" type="slidenum">
              <a:rPr lang="fr-FR" smtClean="0"/>
              <a:t>27</a:t>
            </a:fld>
            <a:endParaRPr lang="fr-FR"/>
          </a:p>
        </p:txBody>
      </p:sp>
    </p:spTree>
    <p:extLst>
      <p:ext uri="{BB962C8B-B14F-4D97-AF65-F5344CB8AC3E}">
        <p14:creationId xmlns:p14="http://schemas.microsoft.com/office/powerpoint/2010/main" val="3594608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81A1C3D8-EC0A-449D-8331-6BB6FEA04DFC}" type="slidenum">
              <a:rPr lang="fr-FR" smtClean="0"/>
              <a:t>3</a:t>
            </a:fld>
            <a:endParaRPr lang="fr-FR"/>
          </a:p>
        </p:txBody>
      </p:sp>
    </p:spTree>
    <p:extLst>
      <p:ext uri="{BB962C8B-B14F-4D97-AF65-F5344CB8AC3E}">
        <p14:creationId xmlns:p14="http://schemas.microsoft.com/office/powerpoint/2010/main" val="24171119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81A1C3D8-EC0A-449D-8331-6BB6FEA04DFC}" type="slidenum">
              <a:rPr lang="fr-FR" smtClean="0"/>
              <a:t>4</a:t>
            </a:fld>
            <a:endParaRPr lang="fr-FR"/>
          </a:p>
        </p:txBody>
      </p:sp>
    </p:spTree>
    <p:extLst>
      <p:ext uri="{BB962C8B-B14F-4D97-AF65-F5344CB8AC3E}">
        <p14:creationId xmlns:p14="http://schemas.microsoft.com/office/powerpoint/2010/main" val="4192580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Description du slide</a:t>
            </a:r>
          </a:p>
        </p:txBody>
      </p:sp>
      <p:sp>
        <p:nvSpPr>
          <p:cNvPr id="4" name="Espace réservé du numéro de diapositive 3"/>
          <p:cNvSpPr>
            <a:spLocks noGrp="1"/>
          </p:cNvSpPr>
          <p:nvPr>
            <p:ph type="sldNum" sz="quarter" idx="5"/>
          </p:nvPr>
        </p:nvSpPr>
        <p:spPr/>
        <p:txBody>
          <a:bodyPr/>
          <a:lstStyle/>
          <a:p>
            <a:fld id="{81A1C3D8-EC0A-449D-8331-6BB6FEA04DFC}" type="slidenum">
              <a:rPr lang="fr-FR" smtClean="0"/>
              <a:t>5</a:t>
            </a:fld>
            <a:endParaRPr lang="fr-FR"/>
          </a:p>
        </p:txBody>
      </p:sp>
    </p:spTree>
    <p:extLst>
      <p:ext uri="{BB962C8B-B14F-4D97-AF65-F5344CB8AC3E}">
        <p14:creationId xmlns:p14="http://schemas.microsoft.com/office/powerpoint/2010/main" val="38086456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Description du slide</a:t>
            </a:r>
          </a:p>
        </p:txBody>
      </p:sp>
      <p:sp>
        <p:nvSpPr>
          <p:cNvPr id="4" name="Espace réservé du numéro de diapositive 3"/>
          <p:cNvSpPr>
            <a:spLocks noGrp="1"/>
          </p:cNvSpPr>
          <p:nvPr>
            <p:ph type="sldNum" sz="quarter" idx="5"/>
          </p:nvPr>
        </p:nvSpPr>
        <p:spPr/>
        <p:txBody>
          <a:bodyPr/>
          <a:lstStyle/>
          <a:p>
            <a:fld id="{81A1C3D8-EC0A-449D-8331-6BB6FEA04DFC}" type="slidenum">
              <a:rPr lang="fr-FR" smtClean="0"/>
              <a:t>6</a:t>
            </a:fld>
            <a:endParaRPr lang="fr-FR"/>
          </a:p>
        </p:txBody>
      </p:sp>
    </p:spTree>
    <p:extLst>
      <p:ext uri="{BB962C8B-B14F-4D97-AF65-F5344CB8AC3E}">
        <p14:creationId xmlns:p14="http://schemas.microsoft.com/office/powerpoint/2010/main" val="17741099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Description du slide</a:t>
            </a:r>
          </a:p>
        </p:txBody>
      </p:sp>
      <p:sp>
        <p:nvSpPr>
          <p:cNvPr id="4" name="Espace réservé du numéro de diapositive 3"/>
          <p:cNvSpPr>
            <a:spLocks noGrp="1"/>
          </p:cNvSpPr>
          <p:nvPr>
            <p:ph type="sldNum" sz="quarter" idx="5"/>
          </p:nvPr>
        </p:nvSpPr>
        <p:spPr/>
        <p:txBody>
          <a:bodyPr/>
          <a:lstStyle/>
          <a:p>
            <a:fld id="{81A1C3D8-EC0A-449D-8331-6BB6FEA04DFC}" type="slidenum">
              <a:rPr lang="fr-FR" smtClean="0"/>
              <a:t>7</a:t>
            </a:fld>
            <a:endParaRPr lang="fr-FR"/>
          </a:p>
        </p:txBody>
      </p:sp>
    </p:spTree>
    <p:extLst>
      <p:ext uri="{BB962C8B-B14F-4D97-AF65-F5344CB8AC3E}">
        <p14:creationId xmlns:p14="http://schemas.microsoft.com/office/powerpoint/2010/main" val="668707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Description du slide</a:t>
            </a:r>
          </a:p>
        </p:txBody>
      </p:sp>
      <p:sp>
        <p:nvSpPr>
          <p:cNvPr id="4" name="Espace réservé du numéro de diapositive 3"/>
          <p:cNvSpPr>
            <a:spLocks noGrp="1"/>
          </p:cNvSpPr>
          <p:nvPr>
            <p:ph type="sldNum" sz="quarter" idx="5"/>
          </p:nvPr>
        </p:nvSpPr>
        <p:spPr/>
        <p:txBody>
          <a:bodyPr/>
          <a:lstStyle/>
          <a:p>
            <a:fld id="{81A1C3D8-EC0A-449D-8331-6BB6FEA04DFC}" type="slidenum">
              <a:rPr lang="fr-FR" smtClean="0"/>
              <a:t>8</a:t>
            </a:fld>
            <a:endParaRPr lang="fr-FR"/>
          </a:p>
        </p:txBody>
      </p:sp>
    </p:spTree>
    <p:extLst>
      <p:ext uri="{BB962C8B-B14F-4D97-AF65-F5344CB8AC3E}">
        <p14:creationId xmlns:p14="http://schemas.microsoft.com/office/powerpoint/2010/main" val="8025918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Description du slide</a:t>
            </a:r>
          </a:p>
        </p:txBody>
      </p:sp>
      <p:sp>
        <p:nvSpPr>
          <p:cNvPr id="4" name="Espace réservé du numéro de diapositive 3"/>
          <p:cNvSpPr>
            <a:spLocks noGrp="1"/>
          </p:cNvSpPr>
          <p:nvPr>
            <p:ph type="sldNum" sz="quarter" idx="5"/>
          </p:nvPr>
        </p:nvSpPr>
        <p:spPr/>
        <p:txBody>
          <a:bodyPr/>
          <a:lstStyle/>
          <a:p>
            <a:fld id="{81A1C3D8-EC0A-449D-8331-6BB6FEA04DFC}" type="slidenum">
              <a:rPr lang="fr-FR" smtClean="0"/>
              <a:t>9</a:t>
            </a:fld>
            <a:endParaRPr lang="fr-FR"/>
          </a:p>
        </p:txBody>
      </p:sp>
    </p:spTree>
    <p:extLst>
      <p:ext uri="{BB962C8B-B14F-4D97-AF65-F5344CB8AC3E}">
        <p14:creationId xmlns:p14="http://schemas.microsoft.com/office/powerpoint/2010/main" val="3744955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026FE8C-0859-4ED0-9129-8540D6B01A70}"/>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endParaRPr lang="fr-LU"/>
          </a:p>
        </p:txBody>
      </p:sp>
      <p:sp>
        <p:nvSpPr>
          <p:cNvPr id="3" name="Sous-titre 2">
            <a:extLst>
              <a:ext uri="{FF2B5EF4-FFF2-40B4-BE49-F238E27FC236}">
                <a16:creationId xmlns:a16="http://schemas.microsoft.com/office/drawing/2014/main" id="{970E0F15-C83F-4DE0-8ACD-D7799D29B9E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fr-LU"/>
          </a:p>
        </p:txBody>
      </p:sp>
      <p:sp>
        <p:nvSpPr>
          <p:cNvPr id="4" name="Espace réservé de la date 3">
            <a:extLst>
              <a:ext uri="{FF2B5EF4-FFF2-40B4-BE49-F238E27FC236}">
                <a16:creationId xmlns:a16="http://schemas.microsoft.com/office/drawing/2014/main" id="{34D7FC9D-9094-4EF1-8254-B6015CCFEC89}"/>
              </a:ext>
            </a:extLst>
          </p:cNvPr>
          <p:cNvSpPr>
            <a:spLocks noGrp="1"/>
          </p:cNvSpPr>
          <p:nvPr>
            <p:ph type="dt" sz="half" idx="10"/>
          </p:nvPr>
        </p:nvSpPr>
        <p:spPr/>
        <p:txBody>
          <a:bodyPr/>
          <a:lstStyle/>
          <a:p>
            <a:fld id="{3494A7F1-DAC3-417A-89DF-B139B6275DE4}" type="datetimeFigureOut">
              <a:rPr lang="fr-LU" smtClean="0"/>
              <a:t>08/11/2021</a:t>
            </a:fld>
            <a:endParaRPr lang="fr-LU"/>
          </a:p>
        </p:txBody>
      </p:sp>
      <p:sp>
        <p:nvSpPr>
          <p:cNvPr id="5" name="Espace réservé du pied de page 4">
            <a:extLst>
              <a:ext uri="{FF2B5EF4-FFF2-40B4-BE49-F238E27FC236}">
                <a16:creationId xmlns:a16="http://schemas.microsoft.com/office/drawing/2014/main" id="{333AFF66-A144-4696-BBBC-7DE231D64175}"/>
              </a:ext>
            </a:extLst>
          </p:cNvPr>
          <p:cNvSpPr>
            <a:spLocks noGrp="1"/>
          </p:cNvSpPr>
          <p:nvPr>
            <p:ph type="ftr" sz="quarter" idx="11"/>
          </p:nvPr>
        </p:nvSpPr>
        <p:spPr/>
        <p:txBody>
          <a:bodyPr/>
          <a:lstStyle/>
          <a:p>
            <a:endParaRPr lang="fr-LU"/>
          </a:p>
        </p:txBody>
      </p:sp>
      <p:sp>
        <p:nvSpPr>
          <p:cNvPr id="6" name="Espace réservé du numéro de diapositive 5">
            <a:extLst>
              <a:ext uri="{FF2B5EF4-FFF2-40B4-BE49-F238E27FC236}">
                <a16:creationId xmlns:a16="http://schemas.microsoft.com/office/drawing/2014/main" id="{097C223C-DCB8-4699-9497-1DA77287D00D}"/>
              </a:ext>
            </a:extLst>
          </p:cNvPr>
          <p:cNvSpPr>
            <a:spLocks noGrp="1"/>
          </p:cNvSpPr>
          <p:nvPr>
            <p:ph type="sldNum" sz="quarter" idx="12"/>
          </p:nvPr>
        </p:nvSpPr>
        <p:spPr/>
        <p:txBody>
          <a:bodyPr/>
          <a:lstStyle/>
          <a:p>
            <a:fld id="{5DB82E2E-8210-45FF-8A28-975C1D841744}" type="slidenum">
              <a:rPr lang="fr-LU" smtClean="0"/>
              <a:t>‹N°›</a:t>
            </a:fld>
            <a:endParaRPr lang="fr-LU"/>
          </a:p>
        </p:txBody>
      </p:sp>
    </p:spTree>
    <p:extLst>
      <p:ext uri="{BB962C8B-B14F-4D97-AF65-F5344CB8AC3E}">
        <p14:creationId xmlns:p14="http://schemas.microsoft.com/office/powerpoint/2010/main" val="40810271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2CEF6FC-C246-41E6-9593-DC9C4A28372A}"/>
              </a:ext>
            </a:extLst>
          </p:cNvPr>
          <p:cNvSpPr>
            <a:spLocks noGrp="1"/>
          </p:cNvSpPr>
          <p:nvPr>
            <p:ph type="title"/>
          </p:nvPr>
        </p:nvSpPr>
        <p:spPr/>
        <p:txBody>
          <a:bodyPr/>
          <a:lstStyle/>
          <a:p>
            <a:r>
              <a:rPr lang="fr-FR"/>
              <a:t>Modifiez le style du titre</a:t>
            </a:r>
            <a:endParaRPr lang="fr-LU"/>
          </a:p>
        </p:txBody>
      </p:sp>
      <p:sp>
        <p:nvSpPr>
          <p:cNvPr id="3" name="Espace réservé du texte vertical 2">
            <a:extLst>
              <a:ext uri="{FF2B5EF4-FFF2-40B4-BE49-F238E27FC236}">
                <a16:creationId xmlns:a16="http://schemas.microsoft.com/office/drawing/2014/main" id="{70CF9BB8-02E8-4DCA-AA11-34B77E4EDD04}"/>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LU"/>
          </a:p>
        </p:txBody>
      </p:sp>
      <p:sp>
        <p:nvSpPr>
          <p:cNvPr id="4" name="Espace réservé de la date 3">
            <a:extLst>
              <a:ext uri="{FF2B5EF4-FFF2-40B4-BE49-F238E27FC236}">
                <a16:creationId xmlns:a16="http://schemas.microsoft.com/office/drawing/2014/main" id="{0256E0F3-8EE8-4D3B-A834-14F09952100C}"/>
              </a:ext>
            </a:extLst>
          </p:cNvPr>
          <p:cNvSpPr>
            <a:spLocks noGrp="1"/>
          </p:cNvSpPr>
          <p:nvPr>
            <p:ph type="dt" sz="half" idx="10"/>
          </p:nvPr>
        </p:nvSpPr>
        <p:spPr/>
        <p:txBody>
          <a:bodyPr/>
          <a:lstStyle/>
          <a:p>
            <a:fld id="{3494A7F1-DAC3-417A-89DF-B139B6275DE4}" type="datetimeFigureOut">
              <a:rPr lang="fr-LU" smtClean="0"/>
              <a:t>08/11/2021</a:t>
            </a:fld>
            <a:endParaRPr lang="fr-LU"/>
          </a:p>
        </p:txBody>
      </p:sp>
      <p:sp>
        <p:nvSpPr>
          <p:cNvPr id="5" name="Espace réservé du pied de page 4">
            <a:extLst>
              <a:ext uri="{FF2B5EF4-FFF2-40B4-BE49-F238E27FC236}">
                <a16:creationId xmlns:a16="http://schemas.microsoft.com/office/drawing/2014/main" id="{16BE77D6-9F0E-407A-AFAF-448DBA4EEE9D}"/>
              </a:ext>
            </a:extLst>
          </p:cNvPr>
          <p:cNvSpPr>
            <a:spLocks noGrp="1"/>
          </p:cNvSpPr>
          <p:nvPr>
            <p:ph type="ftr" sz="quarter" idx="11"/>
          </p:nvPr>
        </p:nvSpPr>
        <p:spPr/>
        <p:txBody>
          <a:bodyPr/>
          <a:lstStyle/>
          <a:p>
            <a:endParaRPr lang="fr-LU"/>
          </a:p>
        </p:txBody>
      </p:sp>
      <p:sp>
        <p:nvSpPr>
          <p:cNvPr id="6" name="Espace réservé du numéro de diapositive 5">
            <a:extLst>
              <a:ext uri="{FF2B5EF4-FFF2-40B4-BE49-F238E27FC236}">
                <a16:creationId xmlns:a16="http://schemas.microsoft.com/office/drawing/2014/main" id="{3C694A6B-56ED-4098-9341-4AA7BB888865}"/>
              </a:ext>
            </a:extLst>
          </p:cNvPr>
          <p:cNvSpPr>
            <a:spLocks noGrp="1"/>
          </p:cNvSpPr>
          <p:nvPr>
            <p:ph type="sldNum" sz="quarter" idx="12"/>
          </p:nvPr>
        </p:nvSpPr>
        <p:spPr/>
        <p:txBody>
          <a:bodyPr/>
          <a:lstStyle/>
          <a:p>
            <a:fld id="{5DB82E2E-8210-45FF-8A28-975C1D841744}" type="slidenum">
              <a:rPr lang="fr-LU" smtClean="0"/>
              <a:t>‹N°›</a:t>
            </a:fld>
            <a:endParaRPr lang="fr-LU"/>
          </a:p>
        </p:txBody>
      </p:sp>
    </p:spTree>
    <p:extLst>
      <p:ext uri="{BB962C8B-B14F-4D97-AF65-F5344CB8AC3E}">
        <p14:creationId xmlns:p14="http://schemas.microsoft.com/office/powerpoint/2010/main" val="35868426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B2C0EBB0-F4CE-4D75-A2FD-7CEB6F6D24E3}"/>
              </a:ext>
            </a:extLst>
          </p:cNvPr>
          <p:cNvSpPr>
            <a:spLocks noGrp="1"/>
          </p:cNvSpPr>
          <p:nvPr>
            <p:ph type="title" orient="vert"/>
          </p:nvPr>
        </p:nvSpPr>
        <p:spPr>
          <a:xfrm>
            <a:off x="8724900" y="365125"/>
            <a:ext cx="2628900" cy="5811838"/>
          </a:xfrm>
        </p:spPr>
        <p:txBody>
          <a:bodyPr vert="eaVert"/>
          <a:lstStyle/>
          <a:p>
            <a:r>
              <a:rPr lang="fr-FR"/>
              <a:t>Modifiez le style du titre</a:t>
            </a:r>
            <a:endParaRPr lang="fr-LU"/>
          </a:p>
        </p:txBody>
      </p:sp>
      <p:sp>
        <p:nvSpPr>
          <p:cNvPr id="3" name="Espace réservé du texte vertical 2">
            <a:extLst>
              <a:ext uri="{FF2B5EF4-FFF2-40B4-BE49-F238E27FC236}">
                <a16:creationId xmlns:a16="http://schemas.microsoft.com/office/drawing/2014/main" id="{C355FFD1-0082-4A7E-8051-53D0FB668FBB}"/>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LU"/>
          </a:p>
        </p:txBody>
      </p:sp>
      <p:sp>
        <p:nvSpPr>
          <p:cNvPr id="4" name="Espace réservé de la date 3">
            <a:extLst>
              <a:ext uri="{FF2B5EF4-FFF2-40B4-BE49-F238E27FC236}">
                <a16:creationId xmlns:a16="http://schemas.microsoft.com/office/drawing/2014/main" id="{6787D713-0F7D-4454-B292-9DDFD8573612}"/>
              </a:ext>
            </a:extLst>
          </p:cNvPr>
          <p:cNvSpPr>
            <a:spLocks noGrp="1"/>
          </p:cNvSpPr>
          <p:nvPr>
            <p:ph type="dt" sz="half" idx="10"/>
          </p:nvPr>
        </p:nvSpPr>
        <p:spPr/>
        <p:txBody>
          <a:bodyPr/>
          <a:lstStyle/>
          <a:p>
            <a:fld id="{3494A7F1-DAC3-417A-89DF-B139B6275DE4}" type="datetimeFigureOut">
              <a:rPr lang="fr-LU" smtClean="0"/>
              <a:t>08/11/2021</a:t>
            </a:fld>
            <a:endParaRPr lang="fr-LU"/>
          </a:p>
        </p:txBody>
      </p:sp>
      <p:sp>
        <p:nvSpPr>
          <p:cNvPr id="5" name="Espace réservé du pied de page 4">
            <a:extLst>
              <a:ext uri="{FF2B5EF4-FFF2-40B4-BE49-F238E27FC236}">
                <a16:creationId xmlns:a16="http://schemas.microsoft.com/office/drawing/2014/main" id="{2CB070EB-FCC3-4231-B3CC-274584C4E5B0}"/>
              </a:ext>
            </a:extLst>
          </p:cNvPr>
          <p:cNvSpPr>
            <a:spLocks noGrp="1"/>
          </p:cNvSpPr>
          <p:nvPr>
            <p:ph type="ftr" sz="quarter" idx="11"/>
          </p:nvPr>
        </p:nvSpPr>
        <p:spPr/>
        <p:txBody>
          <a:bodyPr/>
          <a:lstStyle/>
          <a:p>
            <a:endParaRPr lang="fr-LU"/>
          </a:p>
        </p:txBody>
      </p:sp>
      <p:sp>
        <p:nvSpPr>
          <p:cNvPr id="6" name="Espace réservé du numéro de diapositive 5">
            <a:extLst>
              <a:ext uri="{FF2B5EF4-FFF2-40B4-BE49-F238E27FC236}">
                <a16:creationId xmlns:a16="http://schemas.microsoft.com/office/drawing/2014/main" id="{B9D96F5B-66A7-4C2A-BC4A-9FB731DE6DDB}"/>
              </a:ext>
            </a:extLst>
          </p:cNvPr>
          <p:cNvSpPr>
            <a:spLocks noGrp="1"/>
          </p:cNvSpPr>
          <p:nvPr>
            <p:ph type="sldNum" sz="quarter" idx="12"/>
          </p:nvPr>
        </p:nvSpPr>
        <p:spPr/>
        <p:txBody>
          <a:bodyPr/>
          <a:lstStyle/>
          <a:p>
            <a:fld id="{5DB82E2E-8210-45FF-8A28-975C1D841744}" type="slidenum">
              <a:rPr lang="fr-LU" smtClean="0"/>
              <a:t>‹N°›</a:t>
            </a:fld>
            <a:endParaRPr lang="fr-LU"/>
          </a:p>
        </p:txBody>
      </p:sp>
    </p:spTree>
    <p:extLst>
      <p:ext uri="{BB962C8B-B14F-4D97-AF65-F5344CB8AC3E}">
        <p14:creationId xmlns:p14="http://schemas.microsoft.com/office/powerpoint/2010/main" val="1083229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7114113-CE8C-4AA0-B7E0-9F7797C40C1A}"/>
              </a:ext>
            </a:extLst>
          </p:cNvPr>
          <p:cNvSpPr>
            <a:spLocks noGrp="1"/>
          </p:cNvSpPr>
          <p:nvPr>
            <p:ph type="title"/>
          </p:nvPr>
        </p:nvSpPr>
        <p:spPr/>
        <p:txBody>
          <a:bodyPr/>
          <a:lstStyle/>
          <a:p>
            <a:r>
              <a:rPr lang="fr-FR"/>
              <a:t>Modifiez le style du titre</a:t>
            </a:r>
            <a:endParaRPr lang="fr-LU"/>
          </a:p>
        </p:txBody>
      </p:sp>
      <p:sp>
        <p:nvSpPr>
          <p:cNvPr id="3" name="Espace réservé du contenu 2">
            <a:extLst>
              <a:ext uri="{FF2B5EF4-FFF2-40B4-BE49-F238E27FC236}">
                <a16:creationId xmlns:a16="http://schemas.microsoft.com/office/drawing/2014/main" id="{BD7B7D9A-7B6C-4576-8CBD-3C4E23403E3B}"/>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LU"/>
          </a:p>
        </p:txBody>
      </p:sp>
      <p:sp>
        <p:nvSpPr>
          <p:cNvPr id="4" name="Espace réservé de la date 3">
            <a:extLst>
              <a:ext uri="{FF2B5EF4-FFF2-40B4-BE49-F238E27FC236}">
                <a16:creationId xmlns:a16="http://schemas.microsoft.com/office/drawing/2014/main" id="{7958FB8A-37E1-4DDB-A9BD-D1440D8D8193}"/>
              </a:ext>
            </a:extLst>
          </p:cNvPr>
          <p:cNvSpPr>
            <a:spLocks noGrp="1"/>
          </p:cNvSpPr>
          <p:nvPr>
            <p:ph type="dt" sz="half" idx="10"/>
          </p:nvPr>
        </p:nvSpPr>
        <p:spPr/>
        <p:txBody>
          <a:bodyPr/>
          <a:lstStyle/>
          <a:p>
            <a:fld id="{3494A7F1-DAC3-417A-89DF-B139B6275DE4}" type="datetimeFigureOut">
              <a:rPr lang="fr-LU" smtClean="0"/>
              <a:t>08/11/2021</a:t>
            </a:fld>
            <a:endParaRPr lang="fr-LU"/>
          </a:p>
        </p:txBody>
      </p:sp>
      <p:sp>
        <p:nvSpPr>
          <p:cNvPr id="5" name="Espace réservé du pied de page 4">
            <a:extLst>
              <a:ext uri="{FF2B5EF4-FFF2-40B4-BE49-F238E27FC236}">
                <a16:creationId xmlns:a16="http://schemas.microsoft.com/office/drawing/2014/main" id="{B8B7D3B3-16A6-4246-AD59-1FD48BEA1D10}"/>
              </a:ext>
            </a:extLst>
          </p:cNvPr>
          <p:cNvSpPr>
            <a:spLocks noGrp="1"/>
          </p:cNvSpPr>
          <p:nvPr>
            <p:ph type="ftr" sz="quarter" idx="11"/>
          </p:nvPr>
        </p:nvSpPr>
        <p:spPr/>
        <p:txBody>
          <a:bodyPr/>
          <a:lstStyle/>
          <a:p>
            <a:endParaRPr lang="fr-LU"/>
          </a:p>
        </p:txBody>
      </p:sp>
      <p:sp>
        <p:nvSpPr>
          <p:cNvPr id="6" name="Espace réservé du numéro de diapositive 5">
            <a:extLst>
              <a:ext uri="{FF2B5EF4-FFF2-40B4-BE49-F238E27FC236}">
                <a16:creationId xmlns:a16="http://schemas.microsoft.com/office/drawing/2014/main" id="{B75432B2-503F-47A5-9254-02D9854DAC34}"/>
              </a:ext>
            </a:extLst>
          </p:cNvPr>
          <p:cNvSpPr>
            <a:spLocks noGrp="1"/>
          </p:cNvSpPr>
          <p:nvPr>
            <p:ph type="sldNum" sz="quarter" idx="12"/>
          </p:nvPr>
        </p:nvSpPr>
        <p:spPr/>
        <p:txBody>
          <a:bodyPr/>
          <a:lstStyle/>
          <a:p>
            <a:fld id="{5DB82E2E-8210-45FF-8A28-975C1D841744}" type="slidenum">
              <a:rPr lang="fr-LU" smtClean="0"/>
              <a:t>‹N°›</a:t>
            </a:fld>
            <a:endParaRPr lang="fr-LU"/>
          </a:p>
        </p:txBody>
      </p:sp>
    </p:spTree>
    <p:extLst>
      <p:ext uri="{BB962C8B-B14F-4D97-AF65-F5344CB8AC3E}">
        <p14:creationId xmlns:p14="http://schemas.microsoft.com/office/powerpoint/2010/main" val="2593321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2EE484C-91BF-429B-ADC0-F5B86187C485}"/>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endParaRPr lang="fr-LU"/>
          </a:p>
        </p:txBody>
      </p:sp>
      <p:sp>
        <p:nvSpPr>
          <p:cNvPr id="3" name="Espace réservé du texte 2">
            <a:extLst>
              <a:ext uri="{FF2B5EF4-FFF2-40B4-BE49-F238E27FC236}">
                <a16:creationId xmlns:a16="http://schemas.microsoft.com/office/drawing/2014/main" id="{DBA85C2B-4AF2-4D4D-A550-1B3D74763F9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7144D11B-F296-4990-9D39-62B9E2E81A05}"/>
              </a:ext>
            </a:extLst>
          </p:cNvPr>
          <p:cNvSpPr>
            <a:spLocks noGrp="1"/>
          </p:cNvSpPr>
          <p:nvPr>
            <p:ph type="dt" sz="half" idx="10"/>
          </p:nvPr>
        </p:nvSpPr>
        <p:spPr/>
        <p:txBody>
          <a:bodyPr/>
          <a:lstStyle/>
          <a:p>
            <a:fld id="{3494A7F1-DAC3-417A-89DF-B139B6275DE4}" type="datetimeFigureOut">
              <a:rPr lang="fr-LU" smtClean="0"/>
              <a:t>08/11/2021</a:t>
            </a:fld>
            <a:endParaRPr lang="fr-LU"/>
          </a:p>
        </p:txBody>
      </p:sp>
      <p:sp>
        <p:nvSpPr>
          <p:cNvPr id="5" name="Espace réservé du pied de page 4">
            <a:extLst>
              <a:ext uri="{FF2B5EF4-FFF2-40B4-BE49-F238E27FC236}">
                <a16:creationId xmlns:a16="http://schemas.microsoft.com/office/drawing/2014/main" id="{103260F0-A923-4126-9757-931133301E87}"/>
              </a:ext>
            </a:extLst>
          </p:cNvPr>
          <p:cNvSpPr>
            <a:spLocks noGrp="1"/>
          </p:cNvSpPr>
          <p:nvPr>
            <p:ph type="ftr" sz="quarter" idx="11"/>
          </p:nvPr>
        </p:nvSpPr>
        <p:spPr/>
        <p:txBody>
          <a:bodyPr/>
          <a:lstStyle/>
          <a:p>
            <a:endParaRPr lang="fr-LU"/>
          </a:p>
        </p:txBody>
      </p:sp>
      <p:sp>
        <p:nvSpPr>
          <p:cNvPr id="6" name="Espace réservé du numéro de diapositive 5">
            <a:extLst>
              <a:ext uri="{FF2B5EF4-FFF2-40B4-BE49-F238E27FC236}">
                <a16:creationId xmlns:a16="http://schemas.microsoft.com/office/drawing/2014/main" id="{5FDD6448-E373-4677-9581-C941684FBC83}"/>
              </a:ext>
            </a:extLst>
          </p:cNvPr>
          <p:cNvSpPr>
            <a:spLocks noGrp="1"/>
          </p:cNvSpPr>
          <p:nvPr>
            <p:ph type="sldNum" sz="quarter" idx="12"/>
          </p:nvPr>
        </p:nvSpPr>
        <p:spPr/>
        <p:txBody>
          <a:bodyPr/>
          <a:lstStyle/>
          <a:p>
            <a:fld id="{5DB82E2E-8210-45FF-8A28-975C1D841744}" type="slidenum">
              <a:rPr lang="fr-LU" smtClean="0"/>
              <a:t>‹N°›</a:t>
            </a:fld>
            <a:endParaRPr lang="fr-LU"/>
          </a:p>
        </p:txBody>
      </p:sp>
    </p:spTree>
    <p:extLst>
      <p:ext uri="{BB962C8B-B14F-4D97-AF65-F5344CB8AC3E}">
        <p14:creationId xmlns:p14="http://schemas.microsoft.com/office/powerpoint/2010/main" val="1931389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AC77B3-7FF0-4FC2-BE52-AC8C69283440}"/>
              </a:ext>
            </a:extLst>
          </p:cNvPr>
          <p:cNvSpPr>
            <a:spLocks noGrp="1"/>
          </p:cNvSpPr>
          <p:nvPr>
            <p:ph type="title"/>
          </p:nvPr>
        </p:nvSpPr>
        <p:spPr/>
        <p:txBody>
          <a:bodyPr/>
          <a:lstStyle/>
          <a:p>
            <a:r>
              <a:rPr lang="fr-FR"/>
              <a:t>Modifiez le style du titre</a:t>
            </a:r>
            <a:endParaRPr lang="fr-LU"/>
          </a:p>
        </p:txBody>
      </p:sp>
      <p:sp>
        <p:nvSpPr>
          <p:cNvPr id="3" name="Espace réservé du contenu 2">
            <a:extLst>
              <a:ext uri="{FF2B5EF4-FFF2-40B4-BE49-F238E27FC236}">
                <a16:creationId xmlns:a16="http://schemas.microsoft.com/office/drawing/2014/main" id="{59C998FF-6112-47E5-B2F7-4DF99F975A46}"/>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LU"/>
          </a:p>
        </p:txBody>
      </p:sp>
      <p:sp>
        <p:nvSpPr>
          <p:cNvPr id="4" name="Espace réservé du contenu 3">
            <a:extLst>
              <a:ext uri="{FF2B5EF4-FFF2-40B4-BE49-F238E27FC236}">
                <a16:creationId xmlns:a16="http://schemas.microsoft.com/office/drawing/2014/main" id="{704F0497-1D45-4D1E-94C4-82CE8CD3B560}"/>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LU"/>
          </a:p>
        </p:txBody>
      </p:sp>
      <p:sp>
        <p:nvSpPr>
          <p:cNvPr id="5" name="Espace réservé de la date 4">
            <a:extLst>
              <a:ext uri="{FF2B5EF4-FFF2-40B4-BE49-F238E27FC236}">
                <a16:creationId xmlns:a16="http://schemas.microsoft.com/office/drawing/2014/main" id="{D0F12D37-4DDC-4720-A920-F756E64EE6AB}"/>
              </a:ext>
            </a:extLst>
          </p:cNvPr>
          <p:cNvSpPr>
            <a:spLocks noGrp="1"/>
          </p:cNvSpPr>
          <p:nvPr>
            <p:ph type="dt" sz="half" idx="10"/>
          </p:nvPr>
        </p:nvSpPr>
        <p:spPr/>
        <p:txBody>
          <a:bodyPr/>
          <a:lstStyle/>
          <a:p>
            <a:fld id="{3494A7F1-DAC3-417A-89DF-B139B6275DE4}" type="datetimeFigureOut">
              <a:rPr lang="fr-LU" smtClean="0"/>
              <a:t>08/11/2021</a:t>
            </a:fld>
            <a:endParaRPr lang="fr-LU"/>
          </a:p>
        </p:txBody>
      </p:sp>
      <p:sp>
        <p:nvSpPr>
          <p:cNvPr id="6" name="Espace réservé du pied de page 5">
            <a:extLst>
              <a:ext uri="{FF2B5EF4-FFF2-40B4-BE49-F238E27FC236}">
                <a16:creationId xmlns:a16="http://schemas.microsoft.com/office/drawing/2014/main" id="{037C2744-4FC8-4384-A9AB-40BD47527485}"/>
              </a:ext>
            </a:extLst>
          </p:cNvPr>
          <p:cNvSpPr>
            <a:spLocks noGrp="1"/>
          </p:cNvSpPr>
          <p:nvPr>
            <p:ph type="ftr" sz="quarter" idx="11"/>
          </p:nvPr>
        </p:nvSpPr>
        <p:spPr/>
        <p:txBody>
          <a:bodyPr/>
          <a:lstStyle/>
          <a:p>
            <a:endParaRPr lang="fr-LU"/>
          </a:p>
        </p:txBody>
      </p:sp>
      <p:sp>
        <p:nvSpPr>
          <p:cNvPr id="7" name="Espace réservé du numéro de diapositive 6">
            <a:extLst>
              <a:ext uri="{FF2B5EF4-FFF2-40B4-BE49-F238E27FC236}">
                <a16:creationId xmlns:a16="http://schemas.microsoft.com/office/drawing/2014/main" id="{8A2227A1-D24D-4D9B-B3D7-FAFF8F8EF485}"/>
              </a:ext>
            </a:extLst>
          </p:cNvPr>
          <p:cNvSpPr>
            <a:spLocks noGrp="1"/>
          </p:cNvSpPr>
          <p:nvPr>
            <p:ph type="sldNum" sz="quarter" idx="12"/>
          </p:nvPr>
        </p:nvSpPr>
        <p:spPr/>
        <p:txBody>
          <a:bodyPr/>
          <a:lstStyle/>
          <a:p>
            <a:fld id="{5DB82E2E-8210-45FF-8A28-975C1D841744}" type="slidenum">
              <a:rPr lang="fr-LU" smtClean="0"/>
              <a:t>‹N°›</a:t>
            </a:fld>
            <a:endParaRPr lang="fr-LU"/>
          </a:p>
        </p:txBody>
      </p:sp>
    </p:spTree>
    <p:extLst>
      <p:ext uri="{BB962C8B-B14F-4D97-AF65-F5344CB8AC3E}">
        <p14:creationId xmlns:p14="http://schemas.microsoft.com/office/powerpoint/2010/main" val="1691895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2039138-2006-435E-B105-CFED85834E23}"/>
              </a:ext>
            </a:extLst>
          </p:cNvPr>
          <p:cNvSpPr>
            <a:spLocks noGrp="1"/>
          </p:cNvSpPr>
          <p:nvPr>
            <p:ph type="title"/>
          </p:nvPr>
        </p:nvSpPr>
        <p:spPr>
          <a:xfrm>
            <a:off x="839788" y="365125"/>
            <a:ext cx="10515600" cy="1325563"/>
          </a:xfrm>
        </p:spPr>
        <p:txBody>
          <a:bodyPr/>
          <a:lstStyle/>
          <a:p>
            <a:r>
              <a:rPr lang="fr-FR"/>
              <a:t>Modifiez le style du titre</a:t>
            </a:r>
            <a:endParaRPr lang="fr-LU"/>
          </a:p>
        </p:txBody>
      </p:sp>
      <p:sp>
        <p:nvSpPr>
          <p:cNvPr id="3" name="Espace réservé du texte 2">
            <a:extLst>
              <a:ext uri="{FF2B5EF4-FFF2-40B4-BE49-F238E27FC236}">
                <a16:creationId xmlns:a16="http://schemas.microsoft.com/office/drawing/2014/main" id="{0F550435-BE60-4D30-86A8-7759FD3DB0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ED067496-228E-4FAD-9B20-43FBD605461F}"/>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LU"/>
          </a:p>
        </p:txBody>
      </p:sp>
      <p:sp>
        <p:nvSpPr>
          <p:cNvPr id="5" name="Espace réservé du texte 4">
            <a:extLst>
              <a:ext uri="{FF2B5EF4-FFF2-40B4-BE49-F238E27FC236}">
                <a16:creationId xmlns:a16="http://schemas.microsoft.com/office/drawing/2014/main" id="{60B114A7-4CF0-4D94-9D47-5BFB9E5B29F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6789B300-2CB4-4BFC-9A6B-F7A391ED2221}"/>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LU"/>
          </a:p>
        </p:txBody>
      </p:sp>
      <p:sp>
        <p:nvSpPr>
          <p:cNvPr id="7" name="Espace réservé de la date 6">
            <a:extLst>
              <a:ext uri="{FF2B5EF4-FFF2-40B4-BE49-F238E27FC236}">
                <a16:creationId xmlns:a16="http://schemas.microsoft.com/office/drawing/2014/main" id="{71D14023-034E-4131-81E9-1BE2424C82C2}"/>
              </a:ext>
            </a:extLst>
          </p:cNvPr>
          <p:cNvSpPr>
            <a:spLocks noGrp="1"/>
          </p:cNvSpPr>
          <p:nvPr>
            <p:ph type="dt" sz="half" idx="10"/>
          </p:nvPr>
        </p:nvSpPr>
        <p:spPr/>
        <p:txBody>
          <a:bodyPr/>
          <a:lstStyle/>
          <a:p>
            <a:fld id="{3494A7F1-DAC3-417A-89DF-B139B6275DE4}" type="datetimeFigureOut">
              <a:rPr lang="fr-LU" smtClean="0"/>
              <a:t>08/11/2021</a:t>
            </a:fld>
            <a:endParaRPr lang="fr-LU"/>
          </a:p>
        </p:txBody>
      </p:sp>
      <p:sp>
        <p:nvSpPr>
          <p:cNvPr id="8" name="Espace réservé du pied de page 7">
            <a:extLst>
              <a:ext uri="{FF2B5EF4-FFF2-40B4-BE49-F238E27FC236}">
                <a16:creationId xmlns:a16="http://schemas.microsoft.com/office/drawing/2014/main" id="{714FF7E6-F19C-4CCA-BA12-82AC02A9C6C8}"/>
              </a:ext>
            </a:extLst>
          </p:cNvPr>
          <p:cNvSpPr>
            <a:spLocks noGrp="1"/>
          </p:cNvSpPr>
          <p:nvPr>
            <p:ph type="ftr" sz="quarter" idx="11"/>
          </p:nvPr>
        </p:nvSpPr>
        <p:spPr/>
        <p:txBody>
          <a:bodyPr/>
          <a:lstStyle/>
          <a:p>
            <a:endParaRPr lang="fr-LU"/>
          </a:p>
        </p:txBody>
      </p:sp>
      <p:sp>
        <p:nvSpPr>
          <p:cNvPr id="9" name="Espace réservé du numéro de diapositive 8">
            <a:extLst>
              <a:ext uri="{FF2B5EF4-FFF2-40B4-BE49-F238E27FC236}">
                <a16:creationId xmlns:a16="http://schemas.microsoft.com/office/drawing/2014/main" id="{18DF1ED9-30E5-44FA-BBD1-1C2275362711}"/>
              </a:ext>
            </a:extLst>
          </p:cNvPr>
          <p:cNvSpPr>
            <a:spLocks noGrp="1"/>
          </p:cNvSpPr>
          <p:nvPr>
            <p:ph type="sldNum" sz="quarter" idx="12"/>
          </p:nvPr>
        </p:nvSpPr>
        <p:spPr/>
        <p:txBody>
          <a:bodyPr/>
          <a:lstStyle/>
          <a:p>
            <a:fld id="{5DB82E2E-8210-45FF-8A28-975C1D841744}" type="slidenum">
              <a:rPr lang="fr-LU" smtClean="0"/>
              <a:t>‹N°›</a:t>
            </a:fld>
            <a:endParaRPr lang="fr-LU"/>
          </a:p>
        </p:txBody>
      </p:sp>
    </p:spTree>
    <p:extLst>
      <p:ext uri="{BB962C8B-B14F-4D97-AF65-F5344CB8AC3E}">
        <p14:creationId xmlns:p14="http://schemas.microsoft.com/office/powerpoint/2010/main" val="4011507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0658310-9CA9-42AA-B387-38B6EBBA1608}"/>
              </a:ext>
            </a:extLst>
          </p:cNvPr>
          <p:cNvSpPr>
            <a:spLocks noGrp="1"/>
          </p:cNvSpPr>
          <p:nvPr>
            <p:ph type="title"/>
          </p:nvPr>
        </p:nvSpPr>
        <p:spPr/>
        <p:txBody>
          <a:bodyPr/>
          <a:lstStyle/>
          <a:p>
            <a:r>
              <a:rPr lang="fr-FR"/>
              <a:t>Modifiez le style du titre</a:t>
            </a:r>
            <a:endParaRPr lang="fr-LU"/>
          </a:p>
        </p:txBody>
      </p:sp>
      <p:sp>
        <p:nvSpPr>
          <p:cNvPr id="3" name="Espace réservé de la date 2">
            <a:extLst>
              <a:ext uri="{FF2B5EF4-FFF2-40B4-BE49-F238E27FC236}">
                <a16:creationId xmlns:a16="http://schemas.microsoft.com/office/drawing/2014/main" id="{1ABEA48A-D7F4-48FE-8EE6-B74389A162E6}"/>
              </a:ext>
            </a:extLst>
          </p:cNvPr>
          <p:cNvSpPr>
            <a:spLocks noGrp="1"/>
          </p:cNvSpPr>
          <p:nvPr>
            <p:ph type="dt" sz="half" idx="10"/>
          </p:nvPr>
        </p:nvSpPr>
        <p:spPr/>
        <p:txBody>
          <a:bodyPr/>
          <a:lstStyle/>
          <a:p>
            <a:fld id="{3494A7F1-DAC3-417A-89DF-B139B6275DE4}" type="datetimeFigureOut">
              <a:rPr lang="fr-LU" smtClean="0"/>
              <a:t>08/11/2021</a:t>
            </a:fld>
            <a:endParaRPr lang="fr-LU"/>
          </a:p>
        </p:txBody>
      </p:sp>
      <p:sp>
        <p:nvSpPr>
          <p:cNvPr id="4" name="Espace réservé du pied de page 3">
            <a:extLst>
              <a:ext uri="{FF2B5EF4-FFF2-40B4-BE49-F238E27FC236}">
                <a16:creationId xmlns:a16="http://schemas.microsoft.com/office/drawing/2014/main" id="{0CF28DAC-5FCE-408B-883A-7B2CF982770D}"/>
              </a:ext>
            </a:extLst>
          </p:cNvPr>
          <p:cNvSpPr>
            <a:spLocks noGrp="1"/>
          </p:cNvSpPr>
          <p:nvPr>
            <p:ph type="ftr" sz="quarter" idx="11"/>
          </p:nvPr>
        </p:nvSpPr>
        <p:spPr/>
        <p:txBody>
          <a:bodyPr/>
          <a:lstStyle/>
          <a:p>
            <a:endParaRPr lang="fr-LU"/>
          </a:p>
        </p:txBody>
      </p:sp>
      <p:sp>
        <p:nvSpPr>
          <p:cNvPr id="5" name="Espace réservé du numéro de diapositive 4">
            <a:extLst>
              <a:ext uri="{FF2B5EF4-FFF2-40B4-BE49-F238E27FC236}">
                <a16:creationId xmlns:a16="http://schemas.microsoft.com/office/drawing/2014/main" id="{B0CAA45C-C781-4402-9731-EC8FB6ACA99B}"/>
              </a:ext>
            </a:extLst>
          </p:cNvPr>
          <p:cNvSpPr>
            <a:spLocks noGrp="1"/>
          </p:cNvSpPr>
          <p:nvPr>
            <p:ph type="sldNum" sz="quarter" idx="12"/>
          </p:nvPr>
        </p:nvSpPr>
        <p:spPr/>
        <p:txBody>
          <a:bodyPr/>
          <a:lstStyle/>
          <a:p>
            <a:fld id="{5DB82E2E-8210-45FF-8A28-975C1D841744}" type="slidenum">
              <a:rPr lang="fr-LU" smtClean="0"/>
              <a:t>‹N°›</a:t>
            </a:fld>
            <a:endParaRPr lang="fr-LU"/>
          </a:p>
        </p:txBody>
      </p:sp>
    </p:spTree>
    <p:extLst>
      <p:ext uri="{BB962C8B-B14F-4D97-AF65-F5344CB8AC3E}">
        <p14:creationId xmlns:p14="http://schemas.microsoft.com/office/powerpoint/2010/main" val="16423575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82923B69-9177-4320-8C71-7B6993528906}"/>
              </a:ext>
            </a:extLst>
          </p:cNvPr>
          <p:cNvSpPr>
            <a:spLocks noGrp="1"/>
          </p:cNvSpPr>
          <p:nvPr>
            <p:ph type="dt" sz="half" idx="10"/>
          </p:nvPr>
        </p:nvSpPr>
        <p:spPr/>
        <p:txBody>
          <a:bodyPr/>
          <a:lstStyle/>
          <a:p>
            <a:fld id="{3494A7F1-DAC3-417A-89DF-B139B6275DE4}" type="datetimeFigureOut">
              <a:rPr lang="fr-LU" smtClean="0"/>
              <a:t>08/11/2021</a:t>
            </a:fld>
            <a:endParaRPr lang="fr-LU"/>
          </a:p>
        </p:txBody>
      </p:sp>
      <p:sp>
        <p:nvSpPr>
          <p:cNvPr id="3" name="Espace réservé du pied de page 2">
            <a:extLst>
              <a:ext uri="{FF2B5EF4-FFF2-40B4-BE49-F238E27FC236}">
                <a16:creationId xmlns:a16="http://schemas.microsoft.com/office/drawing/2014/main" id="{98FE166A-2B33-47E0-8F17-59D1B29C7E70}"/>
              </a:ext>
            </a:extLst>
          </p:cNvPr>
          <p:cNvSpPr>
            <a:spLocks noGrp="1"/>
          </p:cNvSpPr>
          <p:nvPr>
            <p:ph type="ftr" sz="quarter" idx="11"/>
          </p:nvPr>
        </p:nvSpPr>
        <p:spPr/>
        <p:txBody>
          <a:bodyPr/>
          <a:lstStyle/>
          <a:p>
            <a:endParaRPr lang="fr-LU"/>
          </a:p>
        </p:txBody>
      </p:sp>
      <p:sp>
        <p:nvSpPr>
          <p:cNvPr id="4" name="Espace réservé du numéro de diapositive 3">
            <a:extLst>
              <a:ext uri="{FF2B5EF4-FFF2-40B4-BE49-F238E27FC236}">
                <a16:creationId xmlns:a16="http://schemas.microsoft.com/office/drawing/2014/main" id="{197C83E6-C31F-4488-8DA2-956ECEE68556}"/>
              </a:ext>
            </a:extLst>
          </p:cNvPr>
          <p:cNvSpPr>
            <a:spLocks noGrp="1"/>
          </p:cNvSpPr>
          <p:nvPr>
            <p:ph type="sldNum" sz="quarter" idx="12"/>
          </p:nvPr>
        </p:nvSpPr>
        <p:spPr/>
        <p:txBody>
          <a:bodyPr/>
          <a:lstStyle/>
          <a:p>
            <a:fld id="{5DB82E2E-8210-45FF-8A28-975C1D841744}" type="slidenum">
              <a:rPr lang="fr-LU" smtClean="0"/>
              <a:t>‹N°›</a:t>
            </a:fld>
            <a:endParaRPr lang="fr-LU"/>
          </a:p>
        </p:txBody>
      </p:sp>
    </p:spTree>
    <p:extLst>
      <p:ext uri="{BB962C8B-B14F-4D97-AF65-F5344CB8AC3E}">
        <p14:creationId xmlns:p14="http://schemas.microsoft.com/office/powerpoint/2010/main" val="4223863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B49C15C-AA65-423B-9DB7-EF50E3096E71}"/>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LU"/>
          </a:p>
        </p:txBody>
      </p:sp>
      <p:sp>
        <p:nvSpPr>
          <p:cNvPr id="3" name="Espace réservé du contenu 2">
            <a:extLst>
              <a:ext uri="{FF2B5EF4-FFF2-40B4-BE49-F238E27FC236}">
                <a16:creationId xmlns:a16="http://schemas.microsoft.com/office/drawing/2014/main" id="{C0AA71C2-428A-4578-AE07-765AE602C6B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LU"/>
          </a:p>
        </p:txBody>
      </p:sp>
      <p:sp>
        <p:nvSpPr>
          <p:cNvPr id="4" name="Espace réservé du texte 3">
            <a:extLst>
              <a:ext uri="{FF2B5EF4-FFF2-40B4-BE49-F238E27FC236}">
                <a16:creationId xmlns:a16="http://schemas.microsoft.com/office/drawing/2014/main" id="{FC391830-5C0E-4CC7-B813-D4EF171CC55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16CCD780-C53D-4E95-83A4-F7642E9775EF}"/>
              </a:ext>
            </a:extLst>
          </p:cNvPr>
          <p:cNvSpPr>
            <a:spLocks noGrp="1"/>
          </p:cNvSpPr>
          <p:nvPr>
            <p:ph type="dt" sz="half" idx="10"/>
          </p:nvPr>
        </p:nvSpPr>
        <p:spPr/>
        <p:txBody>
          <a:bodyPr/>
          <a:lstStyle/>
          <a:p>
            <a:fld id="{3494A7F1-DAC3-417A-89DF-B139B6275DE4}" type="datetimeFigureOut">
              <a:rPr lang="fr-LU" smtClean="0"/>
              <a:t>08/11/2021</a:t>
            </a:fld>
            <a:endParaRPr lang="fr-LU"/>
          </a:p>
        </p:txBody>
      </p:sp>
      <p:sp>
        <p:nvSpPr>
          <p:cNvPr id="6" name="Espace réservé du pied de page 5">
            <a:extLst>
              <a:ext uri="{FF2B5EF4-FFF2-40B4-BE49-F238E27FC236}">
                <a16:creationId xmlns:a16="http://schemas.microsoft.com/office/drawing/2014/main" id="{F3F1E369-DCCD-456E-B718-44C867BEC45F}"/>
              </a:ext>
            </a:extLst>
          </p:cNvPr>
          <p:cNvSpPr>
            <a:spLocks noGrp="1"/>
          </p:cNvSpPr>
          <p:nvPr>
            <p:ph type="ftr" sz="quarter" idx="11"/>
          </p:nvPr>
        </p:nvSpPr>
        <p:spPr/>
        <p:txBody>
          <a:bodyPr/>
          <a:lstStyle/>
          <a:p>
            <a:endParaRPr lang="fr-LU"/>
          </a:p>
        </p:txBody>
      </p:sp>
      <p:sp>
        <p:nvSpPr>
          <p:cNvPr id="7" name="Espace réservé du numéro de diapositive 6">
            <a:extLst>
              <a:ext uri="{FF2B5EF4-FFF2-40B4-BE49-F238E27FC236}">
                <a16:creationId xmlns:a16="http://schemas.microsoft.com/office/drawing/2014/main" id="{80B5214D-C09E-45AE-A578-27014980471A}"/>
              </a:ext>
            </a:extLst>
          </p:cNvPr>
          <p:cNvSpPr>
            <a:spLocks noGrp="1"/>
          </p:cNvSpPr>
          <p:nvPr>
            <p:ph type="sldNum" sz="quarter" idx="12"/>
          </p:nvPr>
        </p:nvSpPr>
        <p:spPr/>
        <p:txBody>
          <a:bodyPr/>
          <a:lstStyle/>
          <a:p>
            <a:fld id="{5DB82E2E-8210-45FF-8A28-975C1D841744}" type="slidenum">
              <a:rPr lang="fr-LU" smtClean="0"/>
              <a:t>‹N°›</a:t>
            </a:fld>
            <a:endParaRPr lang="fr-LU"/>
          </a:p>
        </p:txBody>
      </p:sp>
    </p:spTree>
    <p:extLst>
      <p:ext uri="{BB962C8B-B14F-4D97-AF65-F5344CB8AC3E}">
        <p14:creationId xmlns:p14="http://schemas.microsoft.com/office/powerpoint/2010/main" val="28486530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387C011-070A-4BA8-BBA0-E9B47CBE4E7E}"/>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endParaRPr lang="fr-LU"/>
          </a:p>
        </p:txBody>
      </p:sp>
      <p:sp>
        <p:nvSpPr>
          <p:cNvPr id="3" name="Espace réservé pour une image  2">
            <a:extLst>
              <a:ext uri="{FF2B5EF4-FFF2-40B4-BE49-F238E27FC236}">
                <a16:creationId xmlns:a16="http://schemas.microsoft.com/office/drawing/2014/main" id="{7F9382D1-49E0-4421-A152-AD1E771E667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LU"/>
          </a:p>
        </p:txBody>
      </p:sp>
      <p:sp>
        <p:nvSpPr>
          <p:cNvPr id="4" name="Espace réservé du texte 3">
            <a:extLst>
              <a:ext uri="{FF2B5EF4-FFF2-40B4-BE49-F238E27FC236}">
                <a16:creationId xmlns:a16="http://schemas.microsoft.com/office/drawing/2014/main" id="{1B2EF530-9476-4148-AB61-CA0BA0B6A4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77165A70-3A9D-49B6-AE10-27F89E83303B}"/>
              </a:ext>
            </a:extLst>
          </p:cNvPr>
          <p:cNvSpPr>
            <a:spLocks noGrp="1"/>
          </p:cNvSpPr>
          <p:nvPr>
            <p:ph type="dt" sz="half" idx="10"/>
          </p:nvPr>
        </p:nvSpPr>
        <p:spPr/>
        <p:txBody>
          <a:bodyPr/>
          <a:lstStyle/>
          <a:p>
            <a:fld id="{3494A7F1-DAC3-417A-89DF-B139B6275DE4}" type="datetimeFigureOut">
              <a:rPr lang="fr-LU" smtClean="0"/>
              <a:t>08/11/2021</a:t>
            </a:fld>
            <a:endParaRPr lang="fr-LU"/>
          </a:p>
        </p:txBody>
      </p:sp>
      <p:sp>
        <p:nvSpPr>
          <p:cNvPr id="6" name="Espace réservé du pied de page 5">
            <a:extLst>
              <a:ext uri="{FF2B5EF4-FFF2-40B4-BE49-F238E27FC236}">
                <a16:creationId xmlns:a16="http://schemas.microsoft.com/office/drawing/2014/main" id="{3275621C-7F04-450F-BFC6-0E11F64E4F8C}"/>
              </a:ext>
            </a:extLst>
          </p:cNvPr>
          <p:cNvSpPr>
            <a:spLocks noGrp="1"/>
          </p:cNvSpPr>
          <p:nvPr>
            <p:ph type="ftr" sz="quarter" idx="11"/>
          </p:nvPr>
        </p:nvSpPr>
        <p:spPr/>
        <p:txBody>
          <a:bodyPr/>
          <a:lstStyle/>
          <a:p>
            <a:endParaRPr lang="fr-LU"/>
          </a:p>
        </p:txBody>
      </p:sp>
      <p:sp>
        <p:nvSpPr>
          <p:cNvPr id="7" name="Espace réservé du numéro de diapositive 6">
            <a:extLst>
              <a:ext uri="{FF2B5EF4-FFF2-40B4-BE49-F238E27FC236}">
                <a16:creationId xmlns:a16="http://schemas.microsoft.com/office/drawing/2014/main" id="{EABB7587-669B-434E-A63C-429B872F9A85}"/>
              </a:ext>
            </a:extLst>
          </p:cNvPr>
          <p:cNvSpPr>
            <a:spLocks noGrp="1"/>
          </p:cNvSpPr>
          <p:nvPr>
            <p:ph type="sldNum" sz="quarter" idx="12"/>
          </p:nvPr>
        </p:nvSpPr>
        <p:spPr/>
        <p:txBody>
          <a:bodyPr/>
          <a:lstStyle/>
          <a:p>
            <a:fld id="{5DB82E2E-8210-45FF-8A28-975C1D841744}" type="slidenum">
              <a:rPr lang="fr-LU" smtClean="0"/>
              <a:t>‹N°›</a:t>
            </a:fld>
            <a:endParaRPr lang="fr-LU"/>
          </a:p>
        </p:txBody>
      </p:sp>
    </p:spTree>
    <p:extLst>
      <p:ext uri="{BB962C8B-B14F-4D97-AF65-F5344CB8AC3E}">
        <p14:creationId xmlns:p14="http://schemas.microsoft.com/office/powerpoint/2010/main" val="3828218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75DAAF2D-B7AE-4B0E-80EC-3056EC548A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endParaRPr lang="fr-LU"/>
          </a:p>
        </p:txBody>
      </p:sp>
      <p:sp>
        <p:nvSpPr>
          <p:cNvPr id="3" name="Espace réservé du texte 2">
            <a:extLst>
              <a:ext uri="{FF2B5EF4-FFF2-40B4-BE49-F238E27FC236}">
                <a16:creationId xmlns:a16="http://schemas.microsoft.com/office/drawing/2014/main" id="{4333DDEE-8DFF-4CDF-B28B-644554B2222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LU"/>
          </a:p>
        </p:txBody>
      </p:sp>
      <p:sp>
        <p:nvSpPr>
          <p:cNvPr id="4" name="Espace réservé de la date 3">
            <a:extLst>
              <a:ext uri="{FF2B5EF4-FFF2-40B4-BE49-F238E27FC236}">
                <a16:creationId xmlns:a16="http://schemas.microsoft.com/office/drawing/2014/main" id="{1C705063-8470-4809-BFB0-CB491A1C5CD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94A7F1-DAC3-417A-89DF-B139B6275DE4}" type="datetimeFigureOut">
              <a:rPr lang="fr-LU" smtClean="0"/>
              <a:t>08/11/2021</a:t>
            </a:fld>
            <a:endParaRPr lang="fr-LU"/>
          </a:p>
        </p:txBody>
      </p:sp>
      <p:sp>
        <p:nvSpPr>
          <p:cNvPr id="5" name="Espace réservé du pied de page 4">
            <a:extLst>
              <a:ext uri="{FF2B5EF4-FFF2-40B4-BE49-F238E27FC236}">
                <a16:creationId xmlns:a16="http://schemas.microsoft.com/office/drawing/2014/main" id="{FF98A136-BB3D-402D-B8A5-0600A9615A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LU"/>
          </a:p>
        </p:txBody>
      </p:sp>
      <p:sp>
        <p:nvSpPr>
          <p:cNvPr id="6" name="Espace réservé du numéro de diapositive 5">
            <a:extLst>
              <a:ext uri="{FF2B5EF4-FFF2-40B4-BE49-F238E27FC236}">
                <a16:creationId xmlns:a16="http://schemas.microsoft.com/office/drawing/2014/main" id="{6B773BBE-647A-4EB0-A3EB-0A7A7D0DDD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B82E2E-8210-45FF-8A28-975C1D841744}" type="slidenum">
              <a:rPr lang="fr-LU" smtClean="0"/>
              <a:t>‹N°›</a:t>
            </a:fld>
            <a:endParaRPr lang="fr-LU"/>
          </a:p>
        </p:txBody>
      </p:sp>
    </p:spTree>
    <p:extLst>
      <p:ext uri="{BB962C8B-B14F-4D97-AF65-F5344CB8AC3E}">
        <p14:creationId xmlns:p14="http://schemas.microsoft.com/office/powerpoint/2010/main" val="23876702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fif"/></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12B18910-BDE6-4450-AEAA-FA6E35E24BB1}"/>
              </a:ext>
            </a:extLst>
          </p:cNvPr>
          <p:cNvSpPr/>
          <p:nvPr/>
        </p:nvSpPr>
        <p:spPr>
          <a:xfrm>
            <a:off x="0" y="660400"/>
            <a:ext cx="12192000" cy="3175000"/>
          </a:xfrm>
          <a:prstGeom prst="rect">
            <a:avLst/>
          </a:prstGeom>
          <a:solidFill>
            <a:schemeClr val="bg2"/>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Rectangle 7">
            <a:extLst>
              <a:ext uri="{FF2B5EF4-FFF2-40B4-BE49-F238E27FC236}">
                <a16:creationId xmlns:a16="http://schemas.microsoft.com/office/drawing/2014/main" id="{349A65C1-807E-4426-A9B0-A341B2D6698A}"/>
              </a:ext>
            </a:extLst>
          </p:cNvPr>
          <p:cNvSpPr/>
          <p:nvPr/>
        </p:nvSpPr>
        <p:spPr>
          <a:xfrm>
            <a:off x="0" y="5665471"/>
            <a:ext cx="12192000"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CF7BC4B6-D5E1-4AF3-B92B-37D1BE7C2528}"/>
              </a:ext>
            </a:extLst>
          </p:cNvPr>
          <p:cNvSpPr>
            <a:spLocks noGrp="1"/>
          </p:cNvSpPr>
          <p:nvPr>
            <p:ph type="ctrTitle"/>
          </p:nvPr>
        </p:nvSpPr>
        <p:spPr>
          <a:xfrm>
            <a:off x="912608" y="287627"/>
            <a:ext cx="10566400" cy="2890837"/>
          </a:xfrm>
          <a:ln>
            <a:noFill/>
          </a:ln>
        </p:spPr>
        <p:txBody>
          <a:bodyPr>
            <a:normAutofit/>
          </a:bodyPr>
          <a:lstStyle/>
          <a:p>
            <a:r>
              <a:rPr lang="fr-FR" sz="5400" b="1" cap="small" dirty="0">
                <a:latin typeface="Georgia" panose="02040502050405020303" pitchFamily="18" charset="0"/>
                <a:cs typeface="Calibri" panose="020F0502020204030204" pitchFamily="34" charset="0"/>
              </a:rPr>
              <a:t>Le droit pénal et la Constitution</a:t>
            </a:r>
            <a:endParaRPr lang="fr-FR" sz="4000" b="1" cap="small" dirty="0">
              <a:latin typeface="Georgia" panose="02040502050405020303" pitchFamily="18" charset="0"/>
              <a:cs typeface="Calibri" panose="020F0502020204030204" pitchFamily="34" charset="0"/>
            </a:endParaRPr>
          </a:p>
        </p:txBody>
      </p:sp>
      <p:sp>
        <p:nvSpPr>
          <p:cNvPr id="3" name="Sous-titre 2">
            <a:extLst>
              <a:ext uri="{FF2B5EF4-FFF2-40B4-BE49-F238E27FC236}">
                <a16:creationId xmlns:a16="http://schemas.microsoft.com/office/drawing/2014/main" id="{BA6686A1-DDA2-4EE0-95F3-996B70E884F8}"/>
              </a:ext>
            </a:extLst>
          </p:cNvPr>
          <p:cNvSpPr>
            <a:spLocks noGrp="1"/>
          </p:cNvSpPr>
          <p:nvPr>
            <p:ph type="subTitle" idx="1"/>
          </p:nvPr>
        </p:nvSpPr>
        <p:spPr>
          <a:xfrm>
            <a:off x="1231900" y="4107816"/>
            <a:ext cx="3413312" cy="1016000"/>
          </a:xfrm>
        </p:spPr>
        <p:txBody>
          <a:bodyPr>
            <a:noAutofit/>
          </a:bodyPr>
          <a:lstStyle/>
          <a:p>
            <a:pPr algn="l"/>
            <a:r>
              <a:rPr lang="fr-LU" sz="1800" b="1" dirty="0">
                <a:latin typeface="Georgia" panose="02040502050405020303" pitchFamily="18" charset="0"/>
                <a:ea typeface="Cambria" panose="02040503050406030204" pitchFamily="18" charset="0"/>
                <a:cs typeface="Arial" panose="020B0604020202020204" pitchFamily="34" charset="0"/>
              </a:rPr>
              <a:t>Florent KIRMANN</a:t>
            </a:r>
            <a:endParaRPr lang="fr-LU" sz="1800" b="1" cap="all" dirty="0">
              <a:latin typeface="Georgia" panose="02040502050405020303" pitchFamily="18" charset="0"/>
              <a:ea typeface="Cambria" panose="02040503050406030204" pitchFamily="18" charset="0"/>
              <a:cs typeface="Arial" panose="020B0604020202020204" pitchFamily="34" charset="0"/>
            </a:endParaRPr>
          </a:p>
          <a:p>
            <a:pPr algn="l">
              <a:spcBef>
                <a:spcPts val="600"/>
              </a:spcBef>
            </a:pPr>
            <a:r>
              <a:rPr lang="fr-LU" sz="1800" i="1" dirty="0">
                <a:latin typeface="Georgia" panose="02040502050405020303" pitchFamily="18" charset="0"/>
                <a:ea typeface="Cambria" panose="02040503050406030204" pitchFamily="18" charset="0"/>
                <a:cs typeface="Arial" panose="020B0604020202020204" pitchFamily="34" charset="0"/>
              </a:rPr>
              <a:t>Avocat à la Cour</a:t>
            </a:r>
          </a:p>
          <a:p>
            <a:pPr algn="l">
              <a:spcBef>
                <a:spcPts val="600"/>
              </a:spcBef>
            </a:pPr>
            <a:r>
              <a:rPr lang="fr-LU" sz="1800" i="1" dirty="0">
                <a:latin typeface="Georgia" panose="02040502050405020303" pitchFamily="18" charset="0"/>
                <a:ea typeface="Cambria" panose="02040503050406030204" pitchFamily="18" charset="0"/>
                <a:cs typeface="Arial" panose="020B0604020202020204" pitchFamily="34" charset="0"/>
              </a:rPr>
              <a:t>Docteur en droit</a:t>
            </a:r>
            <a:endParaRPr lang="fr-FR" sz="1800" i="1" dirty="0">
              <a:latin typeface="Georgia" panose="02040502050405020303" pitchFamily="18" charset="0"/>
              <a:ea typeface="Cambria" panose="02040503050406030204" pitchFamily="18" charset="0"/>
              <a:cs typeface="Arial" panose="020B0604020202020204" pitchFamily="34" charset="0"/>
            </a:endParaRPr>
          </a:p>
        </p:txBody>
      </p:sp>
      <p:sp>
        <p:nvSpPr>
          <p:cNvPr id="5" name="Rectangle 4">
            <a:extLst>
              <a:ext uri="{FF2B5EF4-FFF2-40B4-BE49-F238E27FC236}">
                <a16:creationId xmlns:a16="http://schemas.microsoft.com/office/drawing/2014/main" id="{D4A25645-93F9-488B-A952-0BC6C1111020}"/>
              </a:ext>
            </a:extLst>
          </p:cNvPr>
          <p:cNvSpPr/>
          <p:nvPr/>
        </p:nvSpPr>
        <p:spPr>
          <a:xfrm>
            <a:off x="393700" y="0"/>
            <a:ext cx="444500" cy="6858000"/>
          </a:xfrm>
          <a:prstGeom prst="rect">
            <a:avLst/>
          </a:prstGeom>
          <a:solidFill>
            <a:srgbClr val="DC3C3C"/>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solidFill>
                <a:srgbClr val="FF3300"/>
              </a:solidFill>
            </a:endParaRPr>
          </a:p>
        </p:txBody>
      </p:sp>
      <p:sp>
        <p:nvSpPr>
          <p:cNvPr id="6" name="Rectangle 5">
            <a:extLst>
              <a:ext uri="{FF2B5EF4-FFF2-40B4-BE49-F238E27FC236}">
                <a16:creationId xmlns:a16="http://schemas.microsoft.com/office/drawing/2014/main" id="{00268578-8A6E-440D-8EF1-239247CBF2BB}"/>
              </a:ext>
            </a:extLst>
          </p:cNvPr>
          <p:cNvSpPr/>
          <p:nvPr/>
        </p:nvSpPr>
        <p:spPr>
          <a:xfrm>
            <a:off x="0" y="5778500"/>
            <a:ext cx="12192000" cy="127000"/>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7" name="Image 6">
            <a:extLst>
              <a:ext uri="{FF2B5EF4-FFF2-40B4-BE49-F238E27FC236}">
                <a16:creationId xmlns:a16="http://schemas.microsoft.com/office/drawing/2014/main" id="{AD3C961B-4732-4F68-AD53-3301BBE01AD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791165" y="6261675"/>
            <a:ext cx="2809286" cy="229540"/>
          </a:xfrm>
          <a:prstGeom prst="rect">
            <a:avLst/>
          </a:prstGeom>
        </p:spPr>
      </p:pic>
      <p:sp>
        <p:nvSpPr>
          <p:cNvPr id="10" name="ZoneTexte 9">
            <a:extLst>
              <a:ext uri="{FF2B5EF4-FFF2-40B4-BE49-F238E27FC236}">
                <a16:creationId xmlns:a16="http://schemas.microsoft.com/office/drawing/2014/main" id="{F2EFE27C-4744-49E6-A15C-5D8BD4512D14}"/>
              </a:ext>
            </a:extLst>
          </p:cNvPr>
          <p:cNvSpPr txBox="1"/>
          <p:nvPr/>
        </p:nvSpPr>
        <p:spPr>
          <a:xfrm>
            <a:off x="9260036" y="4107816"/>
            <a:ext cx="3193880" cy="369332"/>
          </a:xfrm>
          <a:prstGeom prst="rect">
            <a:avLst/>
          </a:prstGeom>
          <a:noFill/>
        </p:spPr>
        <p:txBody>
          <a:bodyPr wrap="square" rtlCol="0">
            <a:spAutoFit/>
          </a:bodyPr>
          <a:lstStyle/>
          <a:p>
            <a:r>
              <a:rPr lang="fr-LU" b="1" dirty="0">
                <a:latin typeface="Georgia" panose="02040502050405020303" pitchFamily="18" charset="0"/>
              </a:rPr>
              <a:t>9 novembre 2021</a:t>
            </a:r>
            <a:endParaRPr lang="fr-FR" b="1" dirty="0">
              <a:latin typeface="Georgia" panose="02040502050405020303" pitchFamily="18" charset="0"/>
            </a:endParaRPr>
          </a:p>
        </p:txBody>
      </p:sp>
      <p:pic>
        <p:nvPicPr>
          <p:cNvPr id="12" name="Image 11">
            <a:extLst>
              <a:ext uri="{FF2B5EF4-FFF2-40B4-BE49-F238E27FC236}">
                <a16:creationId xmlns:a16="http://schemas.microsoft.com/office/drawing/2014/main" id="{F9503975-23EF-4A41-A608-BB69344AA86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084583" y="4170883"/>
            <a:ext cx="1121257" cy="1115062"/>
          </a:xfrm>
          <a:prstGeom prst="rect">
            <a:avLst/>
          </a:prstGeom>
        </p:spPr>
      </p:pic>
      <p:pic>
        <p:nvPicPr>
          <p:cNvPr id="13" name="Image 12">
            <a:extLst>
              <a:ext uri="{FF2B5EF4-FFF2-40B4-BE49-F238E27FC236}">
                <a16:creationId xmlns:a16="http://schemas.microsoft.com/office/drawing/2014/main" id="{DBAFD4DC-F3E8-4139-8B19-E7BB7961DCB9}"/>
              </a:ext>
            </a:extLst>
          </p:cNvPr>
          <p:cNvPicPr>
            <a:picLocks noChangeAspect="1"/>
          </p:cNvPicPr>
          <p:nvPr/>
        </p:nvPicPr>
        <p:blipFill>
          <a:blip r:embed="rId5"/>
          <a:stretch>
            <a:fillRect/>
          </a:stretch>
        </p:blipFill>
        <p:spPr>
          <a:xfrm>
            <a:off x="5883605" y="4303123"/>
            <a:ext cx="2143718" cy="850582"/>
          </a:xfrm>
          <a:prstGeom prst="rect">
            <a:avLst/>
          </a:prstGeom>
        </p:spPr>
      </p:pic>
    </p:spTree>
    <p:extLst>
      <p:ext uri="{BB962C8B-B14F-4D97-AF65-F5344CB8AC3E}">
        <p14:creationId xmlns:p14="http://schemas.microsoft.com/office/powerpoint/2010/main" val="27667335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9A65C1-807E-4426-A9B0-A341B2D6698A}"/>
              </a:ext>
            </a:extLst>
          </p:cNvPr>
          <p:cNvSpPr/>
          <p:nvPr/>
        </p:nvSpPr>
        <p:spPr>
          <a:xfrm>
            <a:off x="0" y="5665471"/>
            <a:ext cx="12192000"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a:extLst>
              <a:ext uri="{FF2B5EF4-FFF2-40B4-BE49-F238E27FC236}">
                <a16:creationId xmlns:a16="http://schemas.microsoft.com/office/drawing/2014/main" id="{D4A25645-93F9-488B-A952-0BC6C1111020}"/>
              </a:ext>
            </a:extLst>
          </p:cNvPr>
          <p:cNvSpPr/>
          <p:nvPr/>
        </p:nvSpPr>
        <p:spPr>
          <a:xfrm>
            <a:off x="393700" y="0"/>
            <a:ext cx="444500" cy="6858000"/>
          </a:xfrm>
          <a:prstGeom prst="rect">
            <a:avLst/>
          </a:prstGeom>
          <a:solidFill>
            <a:srgbClr val="DC3C3C"/>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3300"/>
              </a:solidFill>
            </a:endParaRPr>
          </a:p>
        </p:txBody>
      </p:sp>
      <p:sp>
        <p:nvSpPr>
          <p:cNvPr id="6" name="Rectangle 5">
            <a:extLst>
              <a:ext uri="{FF2B5EF4-FFF2-40B4-BE49-F238E27FC236}">
                <a16:creationId xmlns:a16="http://schemas.microsoft.com/office/drawing/2014/main" id="{00268578-8A6E-440D-8EF1-239247CBF2BB}"/>
              </a:ext>
            </a:extLst>
          </p:cNvPr>
          <p:cNvSpPr/>
          <p:nvPr/>
        </p:nvSpPr>
        <p:spPr>
          <a:xfrm>
            <a:off x="0" y="5778500"/>
            <a:ext cx="12192000" cy="127000"/>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7" name="Image 6">
            <a:extLst>
              <a:ext uri="{FF2B5EF4-FFF2-40B4-BE49-F238E27FC236}">
                <a16:creationId xmlns:a16="http://schemas.microsoft.com/office/drawing/2014/main" id="{AD3C961B-4732-4F68-AD53-3301BBE01AD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781550" y="6245555"/>
            <a:ext cx="2809286" cy="229540"/>
          </a:xfrm>
          <a:prstGeom prst="rect">
            <a:avLst/>
          </a:prstGeom>
        </p:spPr>
      </p:pic>
      <p:sp>
        <p:nvSpPr>
          <p:cNvPr id="11" name="ZoneTexte 10">
            <a:extLst>
              <a:ext uri="{FF2B5EF4-FFF2-40B4-BE49-F238E27FC236}">
                <a16:creationId xmlns:a16="http://schemas.microsoft.com/office/drawing/2014/main" id="{EA9F57B3-B48E-43A7-AC1D-802AD2F48F5C}"/>
              </a:ext>
            </a:extLst>
          </p:cNvPr>
          <p:cNvSpPr txBox="1"/>
          <p:nvPr/>
        </p:nvSpPr>
        <p:spPr>
          <a:xfrm>
            <a:off x="1231900" y="368300"/>
            <a:ext cx="10566400" cy="72327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600"/>
              </a:spcBef>
              <a:spcAft>
                <a:spcPts val="0"/>
              </a:spcAft>
              <a:buClrTx/>
              <a:buSzTx/>
              <a:buFontTx/>
              <a:buNone/>
              <a:tabLst/>
              <a:defRPr/>
            </a:pPr>
            <a:r>
              <a:rPr kumimoji="0" lang="fr-LU" sz="2000" b="1" i="0" u="none" strike="noStrike" kern="1200" cap="all" spc="0" normalizeH="0" baseline="0" noProof="0" dirty="0">
                <a:ln>
                  <a:noFill/>
                </a:ln>
                <a:solidFill>
                  <a:prstClr val="black"/>
                </a:solidFill>
                <a:effectLst/>
                <a:uLnTx/>
                <a:uFillTx/>
                <a:latin typeface="Georgia" panose="02040502050405020303" pitchFamily="18" charset="0"/>
                <a:ea typeface="+mn-ea"/>
                <a:cs typeface="+mn-cs"/>
              </a:rPr>
              <a:t>1. La constitutionnalisation textuelle du droit pénal</a:t>
            </a:r>
          </a:p>
          <a:p>
            <a:pPr marL="806450" marR="0" lvl="0" indent="-534988" algn="just" defTabSz="914400" rtl="0" eaLnBrk="1" fontAlgn="auto" latinLnBrk="0" hangingPunct="1">
              <a:lnSpc>
                <a:spcPct val="100000"/>
              </a:lnSpc>
              <a:spcBef>
                <a:spcPts val="600"/>
              </a:spcBef>
              <a:spcAft>
                <a:spcPts val="0"/>
              </a:spcAft>
              <a:buClrTx/>
              <a:buSzTx/>
              <a:buFontTx/>
              <a:buNone/>
              <a:tabLst/>
              <a:defRPr/>
            </a:pPr>
            <a:r>
              <a:rPr kumimoji="0" lang="fr-LU" sz="1600" b="1" i="0" u="none" strike="noStrike" kern="1200" cap="all" spc="0" normalizeH="0" baseline="0" noProof="0" dirty="0">
                <a:ln>
                  <a:noFill/>
                </a:ln>
                <a:solidFill>
                  <a:prstClr val="black"/>
                </a:solidFill>
                <a:effectLst/>
                <a:uLnTx/>
                <a:uFillTx/>
                <a:latin typeface="Georgia" panose="02040502050405020303" pitchFamily="18" charset="0"/>
                <a:ea typeface="+mn-ea"/>
                <a:cs typeface="+mn-cs"/>
              </a:rPr>
              <a:t>1.2. un intérêt accentué </a:t>
            </a:r>
            <a:r>
              <a:rPr lang="fr-LU" sz="1600" b="1" cap="all" dirty="0">
                <a:solidFill>
                  <a:prstClr val="black"/>
                </a:solidFill>
                <a:latin typeface="Georgia" panose="02040502050405020303" pitchFamily="18" charset="0"/>
              </a:rPr>
              <a:t>par les récents projets de réforme </a:t>
            </a:r>
            <a:endParaRPr kumimoji="0" lang="fr-LU" sz="1600" b="1" i="0" u="none" strike="noStrike" kern="1200" cap="all" spc="0" normalizeH="0" baseline="0" noProof="0" dirty="0">
              <a:ln>
                <a:noFill/>
              </a:ln>
              <a:solidFill>
                <a:prstClr val="black"/>
              </a:solidFill>
              <a:effectLst/>
              <a:uLnTx/>
              <a:uFillTx/>
              <a:latin typeface="Georgia" panose="02040502050405020303" pitchFamily="18" charset="0"/>
              <a:ea typeface="+mn-ea"/>
              <a:cs typeface="+mn-cs"/>
            </a:endParaRPr>
          </a:p>
        </p:txBody>
      </p:sp>
      <p:sp>
        <p:nvSpPr>
          <p:cNvPr id="9" name="ZoneTexte 8">
            <a:extLst>
              <a:ext uri="{FF2B5EF4-FFF2-40B4-BE49-F238E27FC236}">
                <a16:creationId xmlns:a16="http://schemas.microsoft.com/office/drawing/2014/main" id="{433E71ED-E28C-48B6-ABD5-E7C14B20017E}"/>
              </a:ext>
            </a:extLst>
          </p:cNvPr>
          <p:cNvSpPr txBox="1"/>
          <p:nvPr/>
        </p:nvSpPr>
        <p:spPr>
          <a:xfrm>
            <a:off x="1231900" y="1770390"/>
            <a:ext cx="10566400" cy="3216265"/>
          </a:xfrm>
          <a:prstGeom prst="rect">
            <a:avLst/>
          </a:prstGeom>
          <a:noFill/>
        </p:spPr>
        <p:txBody>
          <a:bodyPr wrap="square">
            <a:spAutoFit/>
          </a:bodyPr>
          <a:lstStyle/>
          <a:p>
            <a:pPr marL="285750" indent="-285750" algn="just">
              <a:spcBef>
                <a:spcPts val="600"/>
              </a:spcBef>
              <a:buClr>
                <a:srgbClr val="C00000"/>
              </a:buClr>
              <a:buFont typeface="Wingdings" panose="05000000000000000000" pitchFamily="2" charset="2"/>
              <a:buChar char="Ø"/>
            </a:pPr>
            <a:r>
              <a:rPr lang="fr-FR" sz="1600" dirty="0">
                <a:latin typeface="Georgia" panose="02040502050405020303" pitchFamily="18" charset="0"/>
                <a:ea typeface="Cambria" panose="02040503050406030204" pitchFamily="18" charset="0"/>
              </a:rPr>
              <a:t>Projet de révision n° 7575 « C</a:t>
            </a:r>
            <a:r>
              <a:rPr lang="fr-FR" sz="1600" dirty="0">
                <a:latin typeface="Georgia" panose="02040502050405020303" pitchFamily="18" charset="0"/>
              </a:rPr>
              <a:t>hapitre VI - De la Justice »</a:t>
            </a:r>
            <a:endParaRPr lang="fr-FR" sz="1600" dirty="0">
              <a:latin typeface="Georgia" panose="02040502050405020303" pitchFamily="18" charset="0"/>
              <a:ea typeface="Cambria" panose="02040503050406030204" pitchFamily="18" charset="0"/>
            </a:endParaRPr>
          </a:p>
          <a:p>
            <a:pPr marL="719138" indent="-360363" algn="just">
              <a:spcBef>
                <a:spcPts val="600"/>
              </a:spcBef>
              <a:buClr>
                <a:srgbClr val="C00000"/>
              </a:buClr>
              <a:buFont typeface="Arial" panose="020B0604020202020204" pitchFamily="34" charset="0"/>
              <a:buChar char="•"/>
            </a:pPr>
            <a:r>
              <a:rPr lang="fr-FR" sz="1400" u="sng" dirty="0">
                <a:latin typeface="Georgia" panose="02040502050405020303" pitchFamily="18" charset="0"/>
              </a:rPr>
              <a:t>art. 85</a:t>
            </a:r>
            <a:r>
              <a:rPr lang="fr-FR" sz="1400" dirty="0">
                <a:latin typeface="Georgia" panose="02040502050405020303" pitchFamily="18" charset="0"/>
              </a:rPr>
              <a:t> : « </a:t>
            </a:r>
            <a:r>
              <a:rPr lang="fr-FR" sz="1400" i="1" dirty="0">
                <a:latin typeface="Georgia" panose="02040502050405020303" pitchFamily="18" charset="0"/>
              </a:rPr>
              <a:t>La loi règle l’organisation des juridictions ainsi que les voies de recours. </a:t>
            </a:r>
            <a:r>
              <a:rPr lang="fr-FR" sz="1400" dirty="0">
                <a:latin typeface="Georgia" panose="02040502050405020303" pitchFamily="18" charset="0"/>
              </a:rPr>
              <a:t>»</a:t>
            </a:r>
          </a:p>
          <a:p>
            <a:pPr marL="719138" indent="-360363" algn="just">
              <a:spcBef>
                <a:spcPts val="600"/>
              </a:spcBef>
              <a:buClr>
                <a:srgbClr val="C00000"/>
              </a:buClr>
              <a:buFont typeface="Arial" panose="020B0604020202020204" pitchFamily="34" charset="0"/>
              <a:buChar char="•"/>
            </a:pPr>
            <a:r>
              <a:rPr lang="fr-FR" sz="1400" u="sng" dirty="0">
                <a:latin typeface="Georgia" panose="02040502050405020303" pitchFamily="18" charset="0"/>
              </a:rPr>
              <a:t>art. 87</a:t>
            </a:r>
            <a:r>
              <a:rPr lang="fr-FR" sz="1400" dirty="0">
                <a:latin typeface="Georgia" panose="02040502050405020303" pitchFamily="18" charset="0"/>
              </a:rPr>
              <a:t> : « </a:t>
            </a:r>
            <a:r>
              <a:rPr lang="fr-FR" sz="1400" i="1" dirty="0">
                <a:latin typeface="Georgia" panose="02040502050405020303" pitchFamily="18" charset="0"/>
              </a:rPr>
              <a:t>(1) Les magistrats du siège sont indépendants dans l’exercice des fonctions juridictionnelles. </a:t>
            </a:r>
          </a:p>
          <a:p>
            <a:pPr marL="1438275" algn="just">
              <a:spcBef>
                <a:spcPts val="600"/>
              </a:spcBef>
              <a:buClr>
                <a:srgbClr val="C00000"/>
              </a:buClr>
            </a:pPr>
            <a:r>
              <a:rPr lang="fr-FR" sz="1400" b="1" i="1" dirty="0">
                <a:latin typeface="Georgia" panose="02040502050405020303" pitchFamily="18" charset="0"/>
              </a:rPr>
              <a:t>(2) Le ministère public exerce l’action publique et requiert l’application de la loi. Il est indépendant dans l’exercice des recherches et poursuites individuelles, sans préjudice du droit du gouvernement d’arrêter des directives de politique pénale. </a:t>
            </a:r>
            <a:r>
              <a:rPr lang="fr-FR" sz="1400" dirty="0">
                <a:latin typeface="Georgia" panose="02040502050405020303" pitchFamily="18" charset="0"/>
              </a:rPr>
              <a:t>»</a:t>
            </a:r>
          </a:p>
          <a:p>
            <a:pPr marL="285750" indent="-285750" algn="just">
              <a:spcBef>
                <a:spcPts val="600"/>
              </a:spcBef>
              <a:buClr>
                <a:srgbClr val="C00000"/>
              </a:buClr>
              <a:buFont typeface="Wingdings" panose="05000000000000000000" pitchFamily="2" charset="2"/>
              <a:buChar char="Ø"/>
            </a:pPr>
            <a:r>
              <a:rPr lang="fr-FR" sz="1400" dirty="0">
                <a:latin typeface="Georgia" panose="02040502050405020303" pitchFamily="18" charset="0"/>
              </a:rPr>
              <a:t>§4. – Des garanties du justiciable </a:t>
            </a:r>
          </a:p>
          <a:p>
            <a:pPr marL="719138" indent="-360363" algn="just">
              <a:spcBef>
                <a:spcPts val="600"/>
              </a:spcBef>
              <a:buClr>
                <a:srgbClr val="C00000"/>
              </a:buClr>
              <a:buFont typeface="Arial" panose="020B0604020202020204" pitchFamily="34" charset="0"/>
              <a:buChar char="•"/>
            </a:pPr>
            <a:r>
              <a:rPr lang="fr-FR" sz="1400" u="sng" dirty="0">
                <a:latin typeface="Georgia" panose="02040502050405020303" pitchFamily="18" charset="0"/>
              </a:rPr>
              <a:t>art. 91</a:t>
            </a:r>
            <a:r>
              <a:rPr lang="fr-FR" sz="1400" dirty="0">
                <a:latin typeface="Georgia" panose="02040502050405020303" pitchFamily="18" charset="0"/>
              </a:rPr>
              <a:t> : « </a:t>
            </a:r>
            <a:r>
              <a:rPr lang="fr-FR" sz="1400" i="1" dirty="0">
                <a:latin typeface="Georgia" panose="02040502050405020303" pitchFamily="18" charset="0"/>
              </a:rPr>
              <a:t>Les audiences des juridictions sont publiques, à moins que cette publicité ne soit dangereuse pour l’ordre ou les mœurs, et, dans ce cas, la juridiction le déclare par une décision de justice. </a:t>
            </a:r>
            <a:r>
              <a:rPr lang="fr-FR" sz="1400" dirty="0">
                <a:latin typeface="Georgia" panose="02040502050405020303" pitchFamily="18" charset="0"/>
              </a:rPr>
              <a:t>» </a:t>
            </a:r>
          </a:p>
          <a:p>
            <a:pPr marL="719138" indent="-360363" algn="just">
              <a:spcBef>
                <a:spcPts val="600"/>
              </a:spcBef>
              <a:buClr>
                <a:srgbClr val="C00000"/>
              </a:buClr>
              <a:buFont typeface="Arial" panose="020B0604020202020204" pitchFamily="34" charset="0"/>
              <a:buChar char="•"/>
            </a:pPr>
            <a:r>
              <a:rPr lang="fr-FR" sz="1400" u="sng" dirty="0">
                <a:latin typeface="Georgia" panose="02040502050405020303" pitchFamily="18" charset="0"/>
              </a:rPr>
              <a:t>art. 92</a:t>
            </a:r>
            <a:r>
              <a:rPr lang="fr-FR" sz="1400" dirty="0">
                <a:latin typeface="Georgia" panose="02040502050405020303" pitchFamily="18" charset="0"/>
              </a:rPr>
              <a:t> : « </a:t>
            </a:r>
            <a:r>
              <a:rPr lang="fr-FR" sz="1400" i="1" dirty="0">
                <a:latin typeface="Georgia" panose="02040502050405020303" pitchFamily="18" charset="0"/>
              </a:rPr>
              <a:t>Tout jugement est motivé . Il est prononcé en audience publique. </a:t>
            </a:r>
            <a:r>
              <a:rPr lang="fr-FR" sz="1400" dirty="0">
                <a:latin typeface="Georgia" panose="02040502050405020303" pitchFamily="18" charset="0"/>
              </a:rPr>
              <a:t>» </a:t>
            </a:r>
          </a:p>
          <a:p>
            <a:pPr marL="719138" indent="-360363" algn="just">
              <a:spcBef>
                <a:spcPts val="600"/>
              </a:spcBef>
              <a:buClr>
                <a:srgbClr val="C00000"/>
              </a:buClr>
              <a:buFont typeface="Arial" panose="020B0604020202020204" pitchFamily="34" charset="0"/>
              <a:buChar char="•"/>
            </a:pPr>
            <a:r>
              <a:rPr lang="fr-FR" sz="1400" u="sng" dirty="0">
                <a:latin typeface="Georgia" panose="02040502050405020303" pitchFamily="18" charset="0"/>
              </a:rPr>
              <a:t>art. 93</a:t>
            </a:r>
            <a:r>
              <a:rPr lang="fr-FR" sz="1400" dirty="0">
                <a:latin typeface="Georgia" panose="02040502050405020303" pitchFamily="18" charset="0"/>
              </a:rPr>
              <a:t> : « </a:t>
            </a:r>
            <a:r>
              <a:rPr lang="fr-FR" sz="1400" b="1" i="1" dirty="0">
                <a:latin typeface="Georgia" panose="02040502050405020303" pitchFamily="18" charset="0"/>
              </a:rPr>
              <a:t>La loi garantit l’impartialité du magistrat du siège, le caractère équitable et loyal ainsi que le </a:t>
            </a:r>
            <a:r>
              <a:rPr lang="fr-FR" sz="1400" b="1" i="1" dirty="0" err="1">
                <a:latin typeface="Georgia" panose="02040502050405020303" pitchFamily="18" charset="0"/>
              </a:rPr>
              <a:t>délai</a:t>
            </a:r>
            <a:r>
              <a:rPr lang="fr-FR" sz="1400" b="1" i="1" dirty="0">
                <a:latin typeface="Georgia" panose="02040502050405020303" pitchFamily="18" charset="0"/>
              </a:rPr>
              <a:t> raisonnable des procédures, le respect du contradictoire et des droits de la défense. </a:t>
            </a:r>
            <a:r>
              <a:rPr lang="fr-FR" sz="1400" dirty="0">
                <a:latin typeface="Georgia" panose="02040502050405020303" pitchFamily="18" charset="0"/>
              </a:rPr>
              <a:t>» </a:t>
            </a:r>
            <a:endParaRPr lang="fr-LU" sz="1400" dirty="0">
              <a:latin typeface="Georgia" panose="02040502050405020303" pitchFamily="18" charset="0"/>
              <a:ea typeface="Cambria" panose="02040503050406030204" pitchFamily="18" charset="0"/>
            </a:endParaRPr>
          </a:p>
        </p:txBody>
      </p:sp>
    </p:spTree>
    <p:extLst>
      <p:ext uri="{BB962C8B-B14F-4D97-AF65-F5344CB8AC3E}">
        <p14:creationId xmlns:p14="http://schemas.microsoft.com/office/powerpoint/2010/main" val="369459124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9A65C1-807E-4426-A9B0-A341B2D6698A}"/>
              </a:ext>
            </a:extLst>
          </p:cNvPr>
          <p:cNvSpPr/>
          <p:nvPr/>
        </p:nvSpPr>
        <p:spPr>
          <a:xfrm>
            <a:off x="0" y="5665471"/>
            <a:ext cx="12192000"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a:extLst>
              <a:ext uri="{FF2B5EF4-FFF2-40B4-BE49-F238E27FC236}">
                <a16:creationId xmlns:a16="http://schemas.microsoft.com/office/drawing/2014/main" id="{D4A25645-93F9-488B-A952-0BC6C1111020}"/>
              </a:ext>
            </a:extLst>
          </p:cNvPr>
          <p:cNvSpPr/>
          <p:nvPr/>
        </p:nvSpPr>
        <p:spPr>
          <a:xfrm>
            <a:off x="393700" y="0"/>
            <a:ext cx="444500" cy="6858000"/>
          </a:xfrm>
          <a:prstGeom prst="rect">
            <a:avLst/>
          </a:prstGeom>
          <a:solidFill>
            <a:srgbClr val="DC3C3C"/>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3300"/>
              </a:solidFill>
            </a:endParaRPr>
          </a:p>
        </p:txBody>
      </p:sp>
      <p:sp>
        <p:nvSpPr>
          <p:cNvPr id="6" name="Rectangle 5">
            <a:extLst>
              <a:ext uri="{FF2B5EF4-FFF2-40B4-BE49-F238E27FC236}">
                <a16:creationId xmlns:a16="http://schemas.microsoft.com/office/drawing/2014/main" id="{00268578-8A6E-440D-8EF1-239247CBF2BB}"/>
              </a:ext>
            </a:extLst>
          </p:cNvPr>
          <p:cNvSpPr/>
          <p:nvPr/>
        </p:nvSpPr>
        <p:spPr>
          <a:xfrm>
            <a:off x="0" y="5778500"/>
            <a:ext cx="12192000" cy="127000"/>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7" name="Image 6">
            <a:extLst>
              <a:ext uri="{FF2B5EF4-FFF2-40B4-BE49-F238E27FC236}">
                <a16:creationId xmlns:a16="http://schemas.microsoft.com/office/drawing/2014/main" id="{AD3C961B-4732-4F68-AD53-3301BBE01AD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781550" y="6245555"/>
            <a:ext cx="2809286" cy="229540"/>
          </a:xfrm>
          <a:prstGeom prst="rect">
            <a:avLst/>
          </a:prstGeom>
        </p:spPr>
      </p:pic>
      <p:sp>
        <p:nvSpPr>
          <p:cNvPr id="9" name="ZoneTexte 8">
            <a:extLst>
              <a:ext uri="{FF2B5EF4-FFF2-40B4-BE49-F238E27FC236}">
                <a16:creationId xmlns:a16="http://schemas.microsoft.com/office/drawing/2014/main" id="{433E71ED-E28C-48B6-ABD5-E7C14B20017E}"/>
              </a:ext>
            </a:extLst>
          </p:cNvPr>
          <p:cNvSpPr txBox="1"/>
          <p:nvPr/>
        </p:nvSpPr>
        <p:spPr>
          <a:xfrm>
            <a:off x="1231900" y="2351782"/>
            <a:ext cx="10566400" cy="1077218"/>
          </a:xfrm>
          <a:prstGeom prst="rect">
            <a:avLst/>
          </a:prstGeom>
          <a:noFill/>
        </p:spPr>
        <p:txBody>
          <a:bodyPr wrap="square">
            <a:spAutoFit/>
          </a:bodyPr>
          <a:lstStyle/>
          <a:p>
            <a:pPr algn="ctr">
              <a:spcBef>
                <a:spcPts val="600"/>
              </a:spcBef>
            </a:pPr>
            <a:r>
              <a:rPr lang="fr-LU" sz="3200" b="1" cap="all" dirty="0">
                <a:latin typeface="Georgia" panose="02040502050405020303" pitchFamily="18" charset="0"/>
              </a:rPr>
              <a:t>2. La constitutionnalisation Jurisprudentielle du droit pénal</a:t>
            </a:r>
          </a:p>
        </p:txBody>
      </p:sp>
    </p:spTree>
    <p:extLst>
      <p:ext uri="{BB962C8B-B14F-4D97-AF65-F5344CB8AC3E}">
        <p14:creationId xmlns:p14="http://schemas.microsoft.com/office/powerpoint/2010/main" val="159067212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9A65C1-807E-4426-A9B0-A341B2D6698A}"/>
              </a:ext>
            </a:extLst>
          </p:cNvPr>
          <p:cNvSpPr/>
          <p:nvPr/>
        </p:nvSpPr>
        <p:spPr>
          <a:xfrm>
            <a:off x="0" y="5665471"/>
            <a:ext cx="12192000"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a:extLst>
              <a:ext uri="{FF2B5EF4-FFF2-40B4-BE49-F238E27FC236}">
                <a16:creationId xmlns:a16="http://schemas.microsoft.com/office/drawing/2014/main" id="{D4A25645-93F9-488B-A952-0BC6C1111020}"/>
              </a:ext>
            </a:extLst>
          </p:cNvPr>
          <p:cNvSpPr/>
          <p:nvPr/>
        </p:nvSpPr>
        <p:spPr>
          <a:xfrm>
            <a:off x="393700" y="0"/>
            <a:ext cx="444500" cy="6858000"/>
          </a:xfrm>
          <a:prstGeom prst="rect">
            <a:avLst/>
          </a:prstGeom>
          <a:solidFill>
            <a:srgbClr val="DC3C3C"/>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3300"/>
              </a:solidFill>
            </a:endParaRPr>
          </a:p>
        </p:txBody>
      </p:sp>
      <p:sp>
        <p:nvSpPr>
          <p:cNvPr id="6" name="Rectangle 5">
            <a:extLst>
              <a:ext uri="{FF2B5EF4-FFF2-40B4-BE49-F238E27FC236}">
                <a16:creationId xmlns:a16="http://schemas.microsoft.com/office/drawing/2014/main" id="{00268578-8A6E-440D-8EF1-239247CBF2BB}"/>
              </a:ext>
            </a:extLst>
          </p:cNvPr>
          <p:cNvSpPr/>
          <p:nvPr/>
        </p:nvSpPr>
        <p:spPr>
          <a:xfrm>
            <a:off x="0" y="5778500"/>
            <a:ext cx="12192000" cy="127000"/>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7" name="Image 6">
            <a:extLst>
              <a:ext uri="{FF2B5EF4-FFF2-40B4-BE49-F238E27FC236}">
                <a16:creationId xmlns:a16="http://schemas.microsoft.com/office/drawing/2014/main" id="{AD3C961B-4732-4F68-AD53-3301BBE01AD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781550" y="6245555"/>
            <a:ext cx="2809286" cy="229540"/>
          </a:xfrm>
          <a:prstGeom prst="rect">
            <a:avLst/>
          </a:prstGeom>
        </p:spPr>
      </p:pic>
      <p:sp>
        <p:nvSpPr>
          <p:cNvPr id="11" name="ZoneTexte 10">
            <a:extLst>
              <a:ext uri="{FF2B5EF4-FFF2-40B4-BE49-F238E27FC236}">
                <a16:creationId xmlns:a16="http://schemas.microsoft.com/office/drawing/2014/main" id="{EA9F57B3-B48E-43A7-AC1D-802AD2F48F5C}"/>
              </a:ext>
            </a:extLst>
          </p:cNvPr>
          <p:cNvSpPr txBox="1"/>
          <p:nvPr/>
        </p:nvSpPr>
        <p:spPr>
          <a:xfrm>
            <a:off x="1231900" y="368300"/>
            <a:ext cx="10566400" cy="72327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600"/>
              </a:spcBef>
              <a:spcAft>
                <a:spcPts val="0"/>
              </a:spcAft>
              <a:buClrTx/>
              <a:buSzTx/>
              <a:buFontTx/>
              <a:buNone/>
              <a:tabLst/>
              <a:defRPr/>
            </a:pPr>
            <a:r>
              <a:rPr kumimoji="0" lang="fr-LU" sz="2000" b="1" i="0" u="none" strike="noStrike" kern="1200" cap="all" spc="0" normalizeH="0" baseline="0" noProof="0" dirty="0">
                <a:ln>
                  <a:noFill/>
                </a:ln>
                <a:solidFill>
                  <a:prstClr val="black"/>
                </a:solidFill>
                <a:effectLst/>
                <a:uLnTx/>
                <a:uFillTx/>
                <a:latin typeface="Georgia" panose="02040502050405020303" pitchFamily="18" charset="0"/>
                <a:ea typeface="+mn-ea"/>
                <a:cs typeface="+mn-cs"/>
              </a:rPr>
              <a:t>2. La constitutionnalisation jurisprudentielle du droit pénal</a:t>
            </a:r>
          </a:p>
          <a:p>
            <a:pPr marL="271463" marR="0" lvl="0" indent="0" algn="just" defTabSz="914400" rtl="0" eaLnBrk="1" fontAlgn="auto" latinLnBrk="0" hangingPunct="1">
              <a:lnSpc>
                <a:spcPct val="100000"/>
              </a:lnSpc>
              <a:spcBef>
                <a:spcPts val="600"/>
              </a:spcBef>
              <a:spcAft>
                <a:spcPts val="0"/>
              </a:spcAft>
              <a:buClrTx/>
              <a:buSzTx/>
              <a:buFontTx/>
              <a:buNone/>
              <a:tabLst/>
              <a:defRPr/>
            </a:pPr>
            <a:r>
              <a:rPr lang="fr-LU" sz="1600" b="1" cap="all" dirty="0">
                <a:solidFill>
                  <a:prstClr val="black"/>
                </a:solidFill>
                <a:latin typeface="Georgia" panose="02040502050405020303" pitchFamily="18" charset="0"/>
              </a:rPr>
              <a:t>2</a:t>
            </a:r>
            <a:r>
              <a:rPr kumimoji="0" lang="fr-LU" sz="1600" b="1" i="0" u="none" strike="noStrike" kern="1200" cap="all" spc="0" normalizeH="0" baseline="0" noProof="0" dirty="0">
                <a:ln>
                  <a:noFill/>
                </a:ln>
                <a:solidFill>
                  <a:prstClr val="black"/>
                </a:solidFill>
                <a:effectLst/>
                <a:uLnTx/>
                <a:uFillTx/>
                <a:latin typeface="Georgia" panose="02040502050405020303" pitchFamily="18" charset="0"/>
                <a:ea typeface="+mn-ea"/>
                <a:cs typeface="+mn-cs"/>
              </a:rPr>
              <a:t>. 1. l’œuvre de la cour constitutionnelle </a:t>
            </a:r>
          </a:p>
        </p:txBody>
      </p:sp>
      <p:sp>
        <p:nvSpPr>
          <p:cNvPr id="9" name="ZoneTexte 8">
            <a:extLst>
              <a:ext uri="{FF2B5EF4-FFF2-40B4-BE49-F238E27FC236}">
                <a16:creationId xmlns:a16="http://schemas.microsoft.com/office/drawing/2014/main" id="{433E71ED-E28C-48B6-ABD5-E7C14B20017E}"/>
              </a:ext>
            </a:extLst>
          </p:cNvPr>
          <p:cNvSpPr txBox="1"/>
          <p:nvPr/>
        </p:nvSpPr>
        <p:spPr>
          <a:xfrm>
            <a:off x="1231900" y="1897811"/>
            <a:ext cx="10566400" cy="3308598"/>
          </a:xfrm>
          <a:prstGeom prst="rect">
            <a:avLst/>
          </a:prstGeom>
          <a:noFill/>
        </p:spPr>
        <p:txBody>
          <a:bodyPr wrap="square">
            <a:spAutoFit/>
          </a:bodyPr>
          <a:lstStyle/>
          <a:p>
            <a:pPr marL="285750" indent="-285750" algn="just">
              <a:spcBef>
                <a:spcPts val="600"/>
              </a:spcBef>
              <a:buClr>
                <a:srgbClr val="C00000"/>
              </a:buClr>
              <a:buFont typeface="Wingdings" panose="05000000000000000000" pitchFamily="2" charset="2"/>
              <a:buChar char="Ø"/>
            </a:pPr>
            <a:r>
              <a:rPr lang="fr-FR" sz="1600" dirty="0">
                <a:latin typeface="Georgia" panose="02040502050405020303" pitchFamily="18" charset="0"/>
              </a:rPr>
              <a:t>Loi du 27 juillet 1997</a:t>
            </a:r>
            <a:r>
              <a:rPr lang="fr-FR" sz="1400" dirty="0">
                <a:latin typeface="Georgia" panose="02040502050405020303" pitchFamily="18" charset="0"/>
              </a:rPr>
              <a:t> </a:t>
            </a:r>
          </a:p>
          <a:p>
            <a:pPr marL="719138" indent="-360363" algn="just">
              <a:spcBef>
                <a:spcPts val="600"/>
              </a:spcBef>
              <a:buClr>
                <a:srgbClr val="C00000"/>
              </a:buClr>
              <a:buFont typeface="Arial" panose="020B0604020202020204" pitchFamily="34" charset="0"/>
              <a:buChar char="•"/>
            </a:pPr>
            <a:r>
              <a:rPr lang="fr-FR" sz="1400" u="sng" dirty="0">
                <a:latin typeface="Georgia" panose="02040502050405020303" pitchFamily="18" charset="0"/>
              </a:rPr>
              <a:t>art. 2</a:t>
            </a:r>
            <a:r>
              <a:rPr lang="fr-FR" sz="1400" dirty="0">
                <a:latin typeface="Georgia" panose="02040502050405020303" pitchFamily="18" charset="0"/>
              </a:rPr>
              <a:t> : « </a:t>
            </a:r>
            <a:r>
              <a:rPr lang="fr-FR" sz="1400" i="1" dirty="0">
                <a:latin typeface="Georgia" panose="02040502050405020303" pitchFamily="18" charset="0"/>
              </a:rPr>
              <a:t>La Cour Constitutionnelle statue, suivant les modalités déterminées par la présente loi, sur la </a:t>
            </a:r>
            <a:r>
              <a:rPr lang="fr-FR" sz="1400" b="1" i="1" dirty="0">
                <a:latin typeface="Georgia" panose="02040502050405020303" pitchFamily="18" charset="0"/>
              </a:rPr>
              <a:t>conformité des lois à la Constitution</a:t>
            </a:r>
            <a:r>
              <a:rPr lang="fr-FR" sz="1400" i="1" dirty="0">
                <a:latin typeface="Georgia" panose="02040502050405020303" pitchFamily="18" charset="0"/>
              </a:rPr>
              <a:t>, à l’exception de celles qui portent approbation de traités. </a:t>
            </a:r>
            <a:r>
              <a:rPr lang="fr-FR" sz="1400" dirty="0">
                <a:latin typeface="Georgia" panose="02040502050405020303" pitchFamily="18" charset="0"/>
              </a:rPr>
              <a:t>»</a:t>
            </a:r>
          </a:p>
          <a:p>
            <a:pPr marL="719138" indent="-360363" algn="just">
              <a:spcBef>
                <a:spcPts val="600"/>
              </a:spcBef>
              <a:buClr>
                <a:srgbClr val="C00000"/>
              </a:buClr>
              <a:buFont typeface="Arial" panose="020B0604020202020204" pitchFamily="34" charset="0"/>
              <a:buChar char="•"/>
            </a:pPr>
            <a:r>
              <a:rPr lang="fr-FR" sz="1400" u="sng" dirty="0">
                <a:latin typeface="Georgia" panose="02040502050405020303" pitchFamily="18" charset="0"/>
                <a:ea typeface="Cambria" panose="02040503050406030204" pitchFamily="18" charset="0"/>
              </a:rPr>
              <a:t>art. 6</a:t>
            </a:r>
            <a:r>
              <a:rPr lang="fr-FR" sz="1400" dirty="0">
                <a:latin typeface="Georgia" panose="02040502050405020303" pitchFamily="18" charset="0"/>
                <a:ea typeface="Cambria" panose="02040503050406030204" pitchFamily="18" charset="0"/>
              </a:rPr>
              <a:t> : saisine </a:t>
            </a:r>
            <a:r>
              <a:rPr lang="fr-FR" sz="1400" b="1" dirty="0">
                <a:latin typeface="Georgia" panose="02040502050405020303" pitchFamily="18" charset="0"/>
                <a:ea typeface="Cambria" panose="02040503050406030204" pitchFamily="18" charset="0"/>
              </a:rPr>
              <a:t>par voie de question préjudicielle </a:t>
            </a:r>
            <a:r>
              <a:rPr lang="fr-FR" sz="1400" dirty="0">
                <a:latin typeface="Georgia" panose="02040502050405020303" pitchFamily="18" charset="0"/>
                <a:ea typeface="Cambria" panose="02040503050406030204" pitchFamily="18" charset="0"/>
              </a:rPr>
              <a:t>à l’occasion d’un litige. </a:t>
            </a:r>
          </a:p>
          <a:p>
            <a:pPr marL="719138" indent="-360363" algn="just">
              <a:spcBef>
                <a:spcPts val="600"/>
              </a:spcBef>
              <a:buClr>
                <a:srgbClr val="C00000"/>
              </a:buClr>
              <a:buFont typeface="Arial" panose="020B0604020202020204" pitchFamily="34" charset="0"/>
              <a:buChar char="•"/>
            </a:pPr>
            <a:r>
              <a:rPr lang="fr-FR" sz="1400" u="sng" dirty="0">
                <a:latin typeface="Georgia" panose="02040502050405020303" pitchFamily="18" charset="0"/>
                <a:ea typeface="Cambria" panose="02040503050406030204" pitchFamily="18" charset="0"/>
              </a:rPr>
              <a:t>art. 15</a:t>
            </a:r>
            <a:r>
              <a:rPr lang="fr-FR" sz="1400" dirty="0">
                <a:latin typeface="Georgia" panose="02040502050405020303" pitchFamily="18" charset="0"/>
                <a:ea typeface="Cambria" panose="02040503050406030204" pitchFamily="18" charset="0"/>
              </a:rPr>
              <a:t> : « </a:t>
            </a:r>
            <a:r>
              <a:rPr lang="fr-FR" sz="1400" dirty="0">
                <a:latin typeface="Georgia" panose="02040502050405020303" pitchFamily="18" charset="0"/>
              </a:rPr>
              <a:t> </a:t>
            </a:r>
            <a:r>
              <a:rPr lang="fr-FR" sz="1400" i="1" dirty="0">
                <a:latin typeface="Georgia" panose="02040502050405020303" pitchFamily="18" charset="0"/>
              </a:rPr>
              <a:t>La juridiction qui a posé la question préjudicielle, ainsi que toutes les autres juridictions appelées à statuer dans la même affaire, </a:t>
            </a:r>
            <a:r>
              <a:rPr lang="fr-FR" sz="1400" b="1" i="1" dirty="0">
                <a:latin typeface="Georgia" panose="02040502050405020303" pitchFamily="18" charset="0"/>
              </a:rPr>
              <a:t>sont tenues</a:t>
            </a:r>
            <a:r>
              <a:rPr lang="fr-FR" sz="1400" i="1" dirty="0">
                <a:latin typeface="Georgia" panose="02040502050405020303" pitchFamily="18" charset="0"/>
              </a:rPr>
              <a:t>, pour la solution du litige dont elles sont saisies, </a:t>
            </a:r>
            <a:r>
              <a:rPr lang="fr-FR" sz="1400" b="1" i="1" dirty="0">
                <a:latin typeface="Georgia" panose="02040502050405020303" pitchFamily="18" charset="0"/>
              </a:rPr>
              <a:t>de se conformer à l’arrêt rendu par la Cour. </a:t>
            </a:r>
            <a:r>
              <a:rPr lang="fr-FR" sz="1400" dirty="0">
                <a:latin typeface="Georgia" panose="02040502050405020303" pitchFamily="18" charset="0"/>
              </a:rPr>
              <a:t>» </a:t>
            </a:r>
          </a:p>
          <a:p>
            <a:pPr marL="358775" algn="just">
              <a:spcBef>
                <a:spcPts val="600"/>
              </a:spcBef>
              <a:buClr>
                <a:srgbClr val="C00000"/>
              </a:buClr>
            </a:pPr>
            <a:endParaRPr lang="fr-FR" sz="1400" dirty="0">
              <a:latin typeface="Georgia" panose="02040502050405020303" pitchFamily="18" charset="0"/>
              <a:ea typeface="Cambria" panose="02040503050406030204" pitchFamily="18" charset="0"/>
            </a:endParaRPr>
          </a:p>
          <a:p>
            <a:pPr marL="285750" indent="-285750" algn="just">
              <a:spcBef>
                <a:spcPts val="600"/>
              </a:spcBef>
              <a:buClr>
                <a:srgbClr val="C00000"/>
              </a:buClr>
              <a:buFont typeface="Wingdings" panose="05000000000000000000" pitchFamily="2" charset="2"/>
              <a:buChar char="Ø"/>
            </a:pPr>
            <a:r>
              <a:rPr lang="fr-FR" sz="1400" u="sng" dirty="0">
                <a:latin typeface="Georgia" panose="02040502050405020303" pitchFamily="18" charset="0"/>
              </a:rPr>
              <a:t>Projet de révision n°7755, exposé des motifs</a:t>
            </a:r>
            <a:r>
              <a:rPr lang="fr-FR" sz="1400" dirty="0">
                <a:latin typeface="Georgia" panose="02040502050405020303" pitchFamily="18" charset="0"/>
              </a:rPr>
              <a:t> : « </a:t>
            </a:r>
            <a:r>
              <a:rPr lang="fr-FR" sz="1400" i="1" dirty="0">
                <a:latin typeface="Georgia" panose="02040502050405020303" pitchFamily="18" charset="0"/>
              </a:rPr>
              <a:t>La </a:t>
            </a:r>
            <a:r>
              <a:rPr lang="fr-FR" sz="1400" b="1" i="1" dirty="0">
                <a:latin typeface="Georgia" panose="02040502050405020303" pitchFamily="18" charset="0"/>
              </a:rPr>
              <a:t>protection des droits et libertés au Luxembourg est garantie par la Cour Constitutionnelle </a:t>
            </a:r>
            <a:r>
              <a:rPr lang="fr-FR" sz="1400" i="1" dirty="0">
                <a:latin typeface="Georgia" panose="02040502050405020303" pitchFamily="18" charset="0"/>
              </a:rPr>
              <a:t>qui est régulièrement amenée à se prononcer sur la conformité d’une ou de plusieurs dispositions législatives avec les </a:t>
            </a:r>
            <a:r>
              <a:rPr lang="fr-FR" sz="1400" b="1" i="1" dirty="0">
                <a:latin typeface="Georgia" panose="02040502050405020303" pitchFamily="18" charset="0"/>
              </a:rPr>
              <a:t>droits et libertés garantis par la Constitution</a:t>
            </a:r>
            <a:r>
              <a:rPr lang="fr-FR" sz="1400" i="1" dirty="0">
                <a:latin typeface="Georgia" panose="02040502050405020303" pitchFamily="18" charset="0"/>
              </a:rPr>
              <a:t>, lorsqu’un juge luxembourgeois saisit à titre préjudiciel la Cour d’une question sur demande d’un justiciable qui estime que son droit individuel est </a:t>
            </a:r>
            <a:r>
              <a:rPr lang="fr-FR" sz="1400" b="1" i="1" dirty="0">
                <a:latin typeface="Georgia" panose="02040502050405020303" pitchFamily="18" charset="0"/>
              </a:rPr>
              <a:t>lésé par l’action du législateur. </a:t>
            </a:r>
            <a:r>
              <a:rPr lang="fr-FR" sz="1400" dirty="0">
                <a:latin typeface="Georgia" panose="02040502050405020303" pitchFamily="18" charset="0"/>
              </a:rPr>
              <a:t>» </a:t>
            </a:r>
            <a:endParaRPr lang="fr-LU" sz="1400" dirty="0">
              <a:latin typeface="Georgia" panose="02040502050405020303" pitchFamily="18" charset="0"/>
              <a:ea typeface="Cambria" panose="02040503050406030204" pitchFamily="18" charset="0"/>
            </a:endParaRPr>
          </a:p>
        </p:txBody>
      </p:sp>
    </p:spTree>
    <p:extLst>
      <p:ext uri="{BB962C8B-B14F-4D97-AF65-F5344CB8AC3E}">
        <p14:creationId xmlns:p14="http://schemas.microsoft.com/office/powerpoint/2010/main" val="377261211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9A65C1-807E-4426-A9B0-A341B2D6698A}"/>
              </a:ext>
            </a:extLst>
          </p:cNvPr>
          <p:cNvSpPr/>
          <p:nvPr/>
        </p:nvSpPr>
        <p:spPr>
          <a:xfrm>
            <a:off x="0" y="5665471"/>
            <a:ext cx="12192000"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a:extLst>
              <a:ext uri="{FF2B5EF4-FFF2-40B4-BE49-F238E27FC236}">
                <a16:creationId xmlns:a16="http://schemas.microsoft.com/office/drawing/2014/main" id="{D4A25645-93F9-488B-A952-0BC6C1111020}"/>
              </a:ext>
            </a:extLst>
          </p:cNvPr>
          <p:cNvSpPr/>
          <p:nvPr/>
        </p:nvSpPr>
        <p:spPr>
          <a:xfrm>
            <a:off x="393700" y="0"/>
            <a:ext cx="444500" cy="6858000"/>
          </a:xfrm>
          <a:prstGeom prst="rect">
            <a:avLst/>
          </a:prstGeom>
          <a:solidFill>
            <a:srgbClr val="DC3C3C"/>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3300"/>
              </a:solidFill>
            </a:endParaRPr>
          </a:p>
        </p:txBody>
      </p:sp>
      <p:sp>
        <p:nvSpPr>
          <p:cNvPr id="6" name="Rectangle 5">
            <a:extLst>
              <a:ext uri="{FF2B5EF4-FFF2-40B4-BE49-F238E27FC236}">
                <a16:creationId xmlns:a16="http://schemas.microsoft.com/office/drawing/2014/main" id="{00268578-8A6E-440D-8EF1-239247CBF2BB}"/>
              </a:ext>
            </a:extLst>
          </p:cNvPr>
          <p:cNvSpPr/>
          <p:nvPr/>
        </p:nvSpPr>
        <p:spPr>
          <a:xfrm>
            <a:off x="0" y="5778500"/>
            <a:ext cx="12192000" cy="127000"/>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7" name="Image 6">
            <a:extLst>
              <a:ext uri="{FF2B5EF4-FFF2-40B4-BE49-F238E27FC236}">
                <a16:creationId xmlns:a16="http://schemas.microsoft.com/office/drawing/2014/main" id="{AD3C961B-4732-4F68-AD53-3301BBE01AD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781550" y="6245555"/>
            <a:ext cx="2809286" cy="229540"/>
          </a:xfrm>
          <a:prstGeom prst="rect">
            <a:avLst/>
          </a:prstGeom>
        </p:spPr>
      </p:pic>
      <p:sp>
        <p:nvSpPr>
          <p:cNvPr id="11" name="ZoneTexte 10">
            <a:extLst>
              <a:ext uri="{FF2B5EF4-FFF2-40B4-BE49-F238E27FC236}">
                <a16:creationId xmlns:a16="http://schemas.microsoft.com/office/drawing/2014/main" id="{EA9F57B3-B48E-43A7-AC1D-802AD2F48F5C}"/>
              </a:ext>
            </a:extLst>
          </p:cNvPr>
          <p:cNvSpPr txBox="1"/>
          <p:nvPr/>
        </p:nvSpPr>
        <p:spPr>
          <a:xfrm>
            <a:off x="1231900" y="368300"/>
            <a:ext cx="10566400" cy="72327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600"/>
              </a:spcBef>
              <a:spcAft>
                <a:spcPts val="0"/>
              </a:spcAft>
              <a:buClrTx/>
              <a:buSzTx/>
              <a:buFontTx/>
              <a:buNone/>
              <a:tabLst/>
              <a:defRPr/>
            </a:pPr>
            <a:r>
              <a:rPr kumimoji="0" lang="fr-LU" sz="2000" b="1" i="0" u="none" strike="noStrike" kern="1200" cap="all" spc="0" normalizeH="0" baseline="0" noProof="0" dirty="0">
                <a:ln>
                  <a:noFill/>
                </a:ln>
                <a:solidFill>
                  <a:prstClr val="black"/>
                </a:solidFill>
                <a:effectLst/>
                <a:uLnTx/>
                <a:uFillTx/>
                <a:latin typeface="Georgia" panose="02040502050405020303" pitchFamily="18" charset="0"/>
                <a:ea typeface="+mn-ea"/>
                <a:cs typeface="+mn-cs"/>
              </a:rPr>
              <a:t>2. La constitutionnalisation jurisprudentielle du droit pénal</a:t>
            </a:r>
          </a:p>
          <a:p>
            <a:pPr marL="271463" marR="0" lvl="0" indent="0" algn="just" defTabSz="914400" rtl="0" eaLnBrk="1" fontAlgn="auto" latinLnBrk="0" hangingPunct="1">
              <a:lnSpc>
                <a:spcPct val="100000"/>
              </a:lnSpc>
              <a:spcBef>
                <a:spcPts val="600"/>
              </a:spcBef>
              <a:spcAft>
                <a:spcPts val="0"/>
              </a:spcAft>
              <a:buClrTx/>
              <a:buSzTx/>
              <a:buFontTx/>
              <a:buNone/>
              <a:tabLst/>
              <a:defRPr/>
            </a:pPr>
            <a:r>
              <a:rPr kumimoji="0" lang="fr-LU" sz="1600" b="1" i="0" u="none" strike="noStrike" kern="1200" cap="all" spc="0" normalizeH="0" baseline="0" noProof="0" dirty="0">
                <a:ln>
                  <a:noFill/>
                </a:ln>
                <a:solidFill>
                  <a:prstClr val="black"/>
                </a:solidFill>
                <a:effectLst/>
                <a:uLnTx/>
                <a:uFillTx/>
                <a:latin typeface="Georgia" panose="02040502050405020303" pitchFamily="18" charset="0"/>
                <a:ea typeface="+mn-ea"/>
                <a:cs typeface="+mn-cs"/>
              </a:rPr>
              <a:t>2. 1. l’œuvre de la cour constitutionnelle </a:t>
            </a:r>
          </a:p>
        </p:txBody>
      </p:sp>
      <p:sp>
        <p:nvSpPr>
          <p:cNvPr id="9" name="ZoneTexte 8">
            <a:extLst>
              <a:ext uri="{FF2B5EF4-FFF2-40B4-BE49-F238E27FC236}">
                <a16:creationId xmlns:a16="http://schemas.microsoft.com/office/drawing/2014/main" id="{433E71ED-E28C-48B6-ABD5-E7C14B20017E}"/>
              </a:ext>
            </a:extLst>
          </p:cNvPr>
          <p:cNvSpPr txBox="1"/>
          <p:nvPr/>
        </p:nvSpPr>
        <p:spPr>
          <a:xfrm>
            <a:off x="1231900" y="1488906"/>
            <a:ext cx="10566400" cy="4416594"/>
          </a:xfrm>
          <a:prstGeom prst="rect">
            <a:avLst/>
          </a:prstGeom>
          <a:noFill/>
        </p:spPr>
        <p:txBody>
          <a:bodyPr wrap="square">
            <a:spAutoFit/>
          </a:bodyPr>
          <a:lstStyle/>
          <a:p>
            <a:pPr marL="285750" indent="-285750" algn="just">
              <a:spcBef>
                <a:spcPts val="600"/>
              </a:spcBef>
              <a:buClr>
                <a:srgbClr val="C00000"/>
              </a:buClr>
              <a:buFont typeface="Wingdings" panose="05000000000000000000" pitchFamily="2" charset="2"/>
              <a:buChar char="q"/>
            </a:pPr>
            <a:r>
              <a:rPr lang="fr-FR" sz="1400" u="sng" dirty="0">
                <a:latin typeface="Georgia" panose="02040502050405020303" pitchFamily="18" charset="0"/>
                <a:ea typeface="Cambria" panose="02040503050406030204" pitchFamily="18" charset="0"/>
              </a:rPr>
              <a:t>L’interprétation de notions pénales</a:t>
            </a:r>
          </a:p>
          <a:p>
            <a:pPr marL="285750" indent="-285750" algn="just">
              <a:spcBef>
                <a:spcPts val="600"/>
              </a:spcBef>
              <a:buClr>
                <a:srgbClr val="C00000"/>
              </a:buClr>
              <a:buFont typeface="Wingdings" panose="05000000000000000000" pitchFamily="2" charset="2"/>
              <a:buChar char="Ø"/>
            </a:pPr>
            <a:endParaRPr lang="fr-FR" sz="1200" dirty="0">
              <a:latin typeface="Georgia" panose="02040502050405020303" pitchFamily="18" charset="0"/>
              <a:ea typeface="Cambria" panose="02040503050406030204" pitchFamily="18" charset="0"/>
            </a:endParaRPr>
          </a:p>
          <a:p>
            <a:pPr marL="285750" indent="-285750" algn="just">
              <a:spcBef>
                <a:spcPts val="600"/>
              </a:spcBef>
              <a:buClr>
                <a:srgbClr val="C00000"/>
              </a:buClr>
              <a:buFont typeface="Wingdings" panose="05000000000000000000" pitchFamily="2" charset="2"/>
              <a:buChar char="Ø"/>
            </a:pPr>
            <a:r>
              <a:rPr lang="fr-FR" sz="1200" u="sng" dirty="0">
                <a:latin typeface="Georgia" panose="02040502050405020303" pitchFamily="18" charset="0"/>
                <a:ea typeface="Cambria" panose="02040503050406030204" pitchFamily="18" charset="0"/>
              </a:rPr>
              <a:t>Arrêt n° 59/11 du 7 janv. 2011</a:t>
            </a:r>
            <a:r>
              <a:rPr lang="fr-FR" sz="1200" dirty="0">
                <a:latin typeface="Georgia" panose="02040502050405020303" pitchFamily="18" charset="0"/>
                <a:ea typeface="Cambria" panose="02040503050406030204" pitchFamily="18" charset="0"/>
              </a:rPr>
              <a:t> : « </a:t>
            </a:r>
            <a:r>
              <a:rPr lang="fr-FR" sz="1200" i="1" dirty="0">
                <a:latin typeface="Georgia" panose="02040502050405020303" pitchFamily="18" charset="0"/>
                <a:ea typeface="Cambria" panose="02040503050406030204" pitchFamily="18" charset="0"/>
              </a:rPr>
              <a:t>Dans la mesure où </a:t>
            </a:r>
            <a:r>
              <a:rPr lang="fr-FR" sz="1200" b="1" i="1" dirty="0">
                <a:latin typeface="Georgia" panose="02040502050405020303" pitchFamily="18" charset="0"/>
                <a:ea typeface="Cambria" panose="02040503050406030204" pitchFamily="18" charset="0"/>
              </a:rPr>
              <a:t>la confiscation revêt la nature d’une peine</a:t>
            </a:r>
            <a:r>
              <a:rPr lang="fr-FR" sz="1200" i="1" dirty="0">
                <a:latin typeface="Georgia" panose="02040502050405020303" pitchFamily="18" charset="0"/>
                <a:ea typeface="Cambria" panose="02040503050406030204" pitchFamily="18" charset="0"/>
              </a:rPr>
              <a:t>, le principe de la personnalité de la peine et la protection du droit de propriété des tiers imposent de </a:t>
            </a:r>
            <a:r>
              <a:rPr lang="fr-FR" sz="1200" b="1" i="1" dirty="0">
                <a:latin typeface="Georgia" panose="02040502050405020303" pitchFamily="18" charset="0"/>
                <a:ea typeface="Cambria" panose="02040503050406030204" pitchFamily="18" charset="0"/>
              </a:rPr>
              <a:t>limiter la confiscation aux objets dont le condamné est propriétaire </a:t>
            </a:r>
            <a:r>
              <a:rPr lang="fr-FR" sz="1200" i="1" dirty="0">
                <a:latin typeface="Georgia" panose="02040502050405020303" pitchFamily="18" charset="0"/>
                <a:ea typeface="Cambria" panose="02040503050406030204" pitchFamily="18" charset="0"/>
              </a:rPr>
              <a:t>».</a:t>
            </a:r>
          </a:p>
          <a:p>
            <a:pPr marL="269875" algn="just">
              <a:spcBef>
                <a:spcPts val="600"/>
              </a:spcBef>
              <a:buClr>
                <a:srgbClr val="C00000"/>
              </a:buClr>
            </a:pPr>
            <a:r>
              <a:rPr lang="fr-FR" sz="1200" dirty="0">
                <a:latin typeface="Georgia" panose="02040502050405020303" pitchFamily="18" charset="0"/>
              </a:rPr>
              <a:t>«</a:t>
            </a:r>
            <a:r>
              <a:rPr lang="fr-FR" sz="1200" dirty="0">
                <a:latin typeface="Georgia" panose="02040502050405020303" pitchFamily="18" charset="0"/>
                <a:ea typeface="Cambria" panose="02040503050406030204" pitchFamily="18" charset="0"/>
              </a:rPr>
              <a:t> </a:t>
            </a:r>
            <a:r>
              <a:rPr lang="fr-FR" sz="1200" i="1" dirty="0">
                <a:latin typeface="Georgia" panose="02040502050405020303" pitchFamily="18" charset="0"/>
                <a:ea typeface="Cambria" panose="02040503050406030204" pitchFamily="18" charset="0"/>
              </a:rPr>
              <a:t>Considérant que la différence objective à laquelle conduit l’application du mécanisme de la confiscation est inhérente au système et à la logique de la </a:t>
            </a:r>
            <a:r>
              <a:rPr lang="fr-FR" sz="1200" b="1" i="1" dirty="0">
                <a:latin typeface="Georgia" panose="02040502050405020303" pitchFamily="18" charset="0"/>
                <a:ea typeface="Cambria" panose="02040503050406030204" pitchFamily="18" charset="0"/>
              </a:rPr>
              <a:t>confiscation qui ne peut porter, en principe, sur le bien d’autrui</a:t>
            </a:r>
            <a:r>
              <a:rPr lang="fr-FR" sz="1200" i="1" dirty="0">
                <a:latin typeface="Georgia" panose="02040502050405020303" pitchFamily="18" charset="0"/>
                <a:ea typeface="Cambria" panose="02040503050406030204" pitchFamily="18" charset="0"/>
              </a:rPr>
              <a:t> et qui ne tient pas compte de la valeur du bien à confisquer </a:t>
            </a:r>
            <a:r>
              <a:rPr lang="fr-FR" sz="1200" dirty="0">
                <a:latin typeface="Georgia" panose="02040502050405020303" pitchFamily="18" charset="0"/>
                <a:ea typeface="Cambria" panose="02040503050406030204" pitchFamily="18" charset="0"/>
              </a:rPr>
              <a:t>». </a:t>
            </a:r>
          </a:p>
          <a:p>
            <a:pPr marL="269875" algn="just">
              <a:spcBef>
                <a:spcPts val="600"/>
              </a:spcBef>
              <a:buClr>
                <a:srgbClr val="C00000"/>
              </a:buClr>
            </a:pPr>
            <a:endParaRPr lang="fr-FR" sz="1200" dirty="0">
              <a:latin typeface="Georgia" panose="02040502050405020303" pitchFamily="18" charset="0"/>
              <a:ea typeface="Cambria" panose="02040503050406030204" pitchFamily="18" charset="0"/>
            </a:endParaRPr>
          </a:p>
          <a:p>
            <a:pPr marL="285750" indent="-285750" algn="just">
              <a:spcBef>
                <a:spcPts val="600"/>
              </a:spcBef>
              <a:buClr>
                <a:srgbClr val="C00000"/>
              </a:buClr>
              <a:buFont typeface="Wingdings" panose="05000000000000000000" pitchFamily="2" charset="2"/>
              <a:buChar char="Ø"/>
            </a:pPr>
            <a:r>
              <a:rPr lang="fr-FR" sz="1200" u="sng" dirty="0">
                <a:latin typeface="Georgia" panose="02040502050405020303" pitchFamily="18" charset="0"/>
                <a:ea typeface="Cambria" panose="02040503050406030204" pitchFamily="18" charset="0"/>
              </a:rPr>
              <a:t>Arrêt n° 71/12 du 9 mars 2012</a:t>
            </a:r>
            <a:r>
              <a:rPr lang="fr-FR" sz="1200" dirty="0">
                <a:latin typeface="Georgia" panose="02040502050405020303" pitchFamily="18" charset="0"/>
                <a:ea typeface="Cambria" panose="02040503050406030204" pitchFamily="18" charset="0"/>
              </a:rPr>
              <a:t> : « </a:t>
            </a:r>
            <a:r>
              <a:rPr lang="fr-FR" sz="1200" b="0" i="1" dirty="0">
                <a:effectLst/>
                <a:latin typeface="Georgia" panose="02040502050405020303" pitchFamily="18" charset="0"/>
                <a:ea typeface="Cambria" panose="02040503050406030204" pitchFamily="18" charset="0"/>
              </a:rPr>
              <a:t>Considérant que l’article 14 de la Constitution a la teneur suivante : « Nulle peine ne peut être établie ni appliquée qu’en vertu de la loi </a:t>
            </a:r>
            <a:r>
              <a:rPr lang="fr-FR" sz="1200" dirty="0">
                <a:latin typeface="Georgia" panose="02040502050405020303" pitchFamily="18" charset="0"/>
                <a:ea typeface="Cambria" panose="02040503050406030204" pitchFamily="18" charset="0"/>
              </a:rPr>
              <a:t>[…] </a:t>
            </a:r>
            <a:r>
              <a:rPr lang="fr-FR" sz="1200" b="0" i="1" dirty="0">
                <a:effectLst/>
                <a:latin typeface="Georgia" panose="02040502050405020303" pitchFamily="18" charset="0"/>
                <a:ea typeface="Cambria" panose="02040503050406030204" pitchFamily="18" charset="0"/>
              </a:rPr>
              <a:t>Considérant que la peine, pour suffire aux exigences de la Constitution, doit être suffisamment déterminée, c’est-à-dire qu’elle </a:t>
            </a:r>
            <a:r>
              <a:rPr lang="fr-FR" sz="1200" b="1" i="1" dirty="0">
                <a:effectLst/>
                <a:latin typeface="Georgia" panose="02040502050405020303" pitchFamily="18" charset="0"/>
                <a:ea typeface="Cambria" panose="02040503050406030204" pitchFamily="18" charset="0"/>
              </a:rPr>
              <a:t>doit en principe comporter un minimum et un maximum indiqués dans la loi </a:t>
            </a:r>
            <a:r>
              <a:rPr lang="fr-FR" sz="1200" b="0" i="0" dirty="0">
                <a:solidFill>
                  <a:srgbClr val="000000"/>
                </a:solidFill>
                <a:effectLst/>
                <a:latin typeface="Georgia" panose="02040502050405020303" pitchFamily="18" charset="0"/>
              </a:rPr>
              <a:t>».</a:t>
            </a:r>
          </a:p>
          <a:p>
            <a:pPr marL="285750" indent="-285750" algn="just">
              <a:spcBef>
                <a:spcPts val="600"/>
              </a:spcBef>
              <a:buClr>
                <a:srgbClr val="C00000"/>
              </a:buClr>
              <a:buFont typeface="Wingdings" panose="05000000000000000000" pitchFamily="2" charset="2"/>
              <a:buChar char="Ø"/>
            </a:pPr>
            <a:endParaRPr lang="fr-FR" sz="1200" b="0" i="0" dirty="0">
              <a:solidFill>
                <a:srgbClr val="000000"/>
              </a:solidFill>
              <a:effectLst/>
              <a:latin typeface="Georgia" panose="02040502050405020303" pitchFamily="18" charset="0"/>
            </a:endParaRPr>
          </a:p>
          <a:p>
            <a:pPr marL="285750" indent="-285750" algn="just">
              <a:spcBef>
                <a:spcPts val="600"/>
              </a:spcBef>
              <a:buClr>
                <a:srgbClr val="C00000"/>
              </a:buClr>
              <a:buFont typeface="Wingdings" panose="05000000000000000000" pitchFamily="2" charset="2"/>
              <a:buChar char="Ø"/>
            </a:pPr>
            <a:r>
              <a:rPr lang="fr-FR" sz="1200" u="sng" dirty="0">
                <a:latin typeface="Georgia" panose="02040502050405020303" pitchFamily="18" charset="0"/>
                <a:ea typeface="Cambria" panose="02040503050406030204" pitchFamily="18" charset="0"/>
              </a:rPr>
              <a:t>Arrêt n° 19/04 du 30 janv. 2004</a:t>
            </a:r>
            <a:r>
              <a:rPr lang="fr-FR" sz="1200" dirty="0">
                <a:latin typeface="Georgia" panose="02040502050405020303" pitchFamily="18" charset="0"/>
                <a:ea typeface="Cambria" panose="02040503050406030204" pitchFamily="18" charset="0"/>
              </a:rPr>
              <a:t> : « </a:t>
            </a:r>
            <a:r>
              <a:rPr lang="fr-FR" sz="1200" i="1" dirty="0">
                <a:latin typeface="Georgia" panose="02040502050405020303" pitchFamily="18" charset="0"/>
                <a:ea typeface="Cambria" panose="02040503050406030204" pitchFamily="18" charset="0"/>
              </a:rPr>
              <a:t>Considérant par contre que </a:t>
            </a:r>
            <a:r>
              <a:rPr lang="fr-FR" sz="1200" b="1" i="1" dirty="0">
                <a:latin typeface="Georgia" panose="02040502050405020303" pitchFamily="18" charset="0"/>
                <a:ea typeface="Cambria" panose="02040503050406030204" pitchFamily="18" charset="0"/>
              </a:rPr>
              <a:t>l’exclusion même à temps de la participation aux marchés publics </a:t>
            </a:r>
            <a:r>
              <a:rPr lang="fr-FR" sz="1200" i="1" dirty="0">
                <a:latin typeface="Georgia" panose="02040502050405020303" pitchFamily="18" charset="0"/>
                <a:ea typeface="Cambria" panose="02040503050406030204" pitchFamily="18" charset="0"/>
              </a:rPr>
              <a:t>n’est pas un mode de réparation du préjudice subi par l’inobservation des conditions du cahier des charges mais </a:t>
            </a:r>
            <a:r>
              <a:rPr lang="fr-FR" sz="1200" b="1" i="1" dirty="0">
                <a:latin typeface="Georgia" panose="02040502050405020303" pitchFamily="18" charset="0"/>
                <a:ea typeface="Cambria" panose="02040503050406030204" pitchFamily="18" charset="0"/>
              </a:rPr>
              <a:t>une peine au sens de l’article 14 de la Constitution </a:t>
            </a:r>
            <a:r>
              <a:rPr lang="fr-FR" sz="1200" i="1" dirty="0">
                <a:latin typeface="Georgia" panose="02040502050405020303" pitchFamily="18" charset="0"/>
                <a:ea typeface="Cambria" panose="02040503050406030204" pitchFamily="18" charset="0"/>
              </a:rPr>
              <a:t>qui est dès lors quant à cette mesure applicable à l’article 36,5° de la loi précitée; Considérant qu’une telle peine ne peut faire l’objet d’un engagement contractuel mais </a:t>
            </a:r>
            <a:r>
              <a:rPr lang="fr-FR" sz="1200" b="1" i="1" dirty="0">
                <a:latin typeface="Georgia" panose="02040502050405020303" pitchFamily="18" charset="0"/>
                <a:ea typeface="Cambria" panose="02040503050406030204" pitchFamily="18" charset="0"/>
              </a:rPr>
              <a:t>doit être établie par la loi</a:t>
            </a:r>
            <a:r>
              <a:rPr lang="fr-FR" sz="1200" i="1" dirty="0">
                <a:latin typeface="Georgia" panose="02040502050405020303" pitchFamily="18" charset="0"/>
                <a:ea typeface="Cambria" panose="02040503050406030204" pitchFamily="18" charset="0"/>
              </a:rPr>
              <a:t>; qu’il s’ensuit que l’article 36,5° de la loi modifiée du 27 juillet 1936 concernant la comptabilité de l’Etat prévoyant, par le biais de cahiers des charges, l’exclusion de la participation aux marchés publics est à déclarer </a:t>
            </a:r>
            <a:r>
              <a:rPr lang="fr-FR" sz="1200" b="1" i="1" dirty="0">
                <a:latin typeface="Georgia" panose="02040502050405020303" pitchFamily="18" charset="0"/>
                <a:ea typeface="Cambria" panose="02040503050406030204" pitchFamily="18" charset="0"/>
              </a:rPr>
              <a:t>non-conforme à l’article 14 </a:t>
            </a:r>
            <a:r>
              <a:rPr lang="fr-FR" sz="1200" i="1" dirty="0">
                <a:latin typeface="Georgia" panose="02040502050405020303" pitchFamily="18" charset="0"/>
                <a:ea typeface="Cambria" panose="02040503050406030204" pitchFamily="18" charset="0"/>
              </a:rPr>
              <a:t>de la Constitution sans qu’il ne soit besoin de répondre à la question additionnelle </a:t>
            </a:r>
            <a:r>
              <a:rPr lang="fr-FR" sz="1200" dirty="0">
                <a:latin typeface="Georgia" panose="02040502050405020303" pitchFamily="18" charset="0"/>
                <a:ea typeface="Cambria" panose="02040503050406030204" pitchFamily="18" charset="0"/>
              </a:rPr>
              <a:t>»</a:t>
            </a:r>
            <a:endParaRPr lang="fr-LU" sz="1200" dirty="0">
              <a:latin typeface="Cambria" panose="02040503050406030204" pitchFamily="18" charset="0"/>
              <a:ea typeface="Cambria" panose="02040503050406030204" pitchFamily="18" charset="0"/>
            </a:endParaRPr>
          </a:p>
          <a:p>
            <a:pPr marL="285750" indent="-285750" algn="just">
              <a:spcBef>
                <a:spcPts val="600"/>
              </a:spcBef>
              <a:buClr>
                <a:srgbClr val="C00000"/>
              </a:buClr>
              <a:buFont typeface="Wingdings" panose="05000000000000000000" pitchFamily="2" charset="2"/>
              <a:buChar char="Ø"/>
            </a:pPr>
            <a:endParaRPr lang="fr-FR" sz="1400" b="0" i="0" dirty="0">
              <a:solidFill>
                <a:srgbClr val="000000"/>
              </a:solidFill>
              <a:effectLst/>
              <a:latin typeface="Georgia" panose="02040502050405020303" pitchFamily="18" charset="0"/>
            </a:endParaRPr>
          </a:p>
          <a:p>
            <a:pPr marL="271463" algn="just">
              <a:spcBef>
                <a:spcPts val="600"/>
              </a:spcBef>
              <a:buClr>
                <a:srgbClr val="C00000"/>
              </a:buClr>
            </a:pPr>
            <a:endParaRPr lang="fr-LU"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72927247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9A65C1-807E-4426-A9B0-A341B2D6698A}"/>
              </a:ext>
            </a:extLst>
          </p:cNvPr>
          <p:cNvSpPr/>
          <p:nvPr/>
        </p:nvSpPr>
        <p:spPr>
          <a:xfrm>
            <a:off x="0" y="5665471"/>
            <a:ext cx="12192000"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a:extLst>
              <a:ext uri="{FF2B5EF4-FFF2-40B4-BE49-F238E27FC236}">
                <a16:creationId xmlns:a16="http://schemas.microsoft.com/office/drawing/2014/main" id="{D4A25645-93F9-488B-A952-0BC6C1111020}"/>
              </a:ext>
            </a:extLst>
          </p:cNvPr>
          <p:cNvSpPr/>
          <p:nvPr/>
        </p:nvSpPr>
        <p:spPr>
          <a:xfrm>
            <a:off x="393700" y="0"/>
            <a:ext cx="444500" cy="6858000"/>
          </a:xfrm>
          <a:prstGeom prst="rect">
            <a:avLst/>
          </a:prstGeom>
          <a:solidFill>
            <a:srgbClr val="DC3C3C"/>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3300"/>
              </a:solidFill>
            </a:endParaRPr>
          </a:p>
        </p:txBody>
      </p:sp>
      <p:sp>
        <p:nvSpPr>
          <p:cNvPr id="6" name="Rectangle 5">
            <a:extLst>
              <a:ext uri="{FF2B5EF4-FFF2-40B4-BE49-F238E27FC236}">
                <a16:creationId xmlns:a16="http://schemas.microsoft.com/office/drawing/2014/main" id="{00268578-8A6E-440D-8EF1-239247CBF2BB}"/>
              </a:ext>
            </a:extLst>
          </p:cNvPr>
          <p:cNvSpPr/>
          <p:nvPr/>
        </p:nvSpPr>
        <p:spPr>
          <a:xfrm>
            <a:off x="0" y="5778500"/>
            <a:ext cx="12192000" cy="127000"/>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7" name="Image 6">
            <a:extLst>
              <a:ext uri="{FF2B5EF4-FFF2-40B4-BE49-F238E27FC236}">
                <a16:creationId xmlns:a16="http://schemas.microsoft.com/office/drawing/2014/main" id="{AD3C961B-4732-4F68-AD53-3301BBE01AD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781550" y="6245555"/>
            <a:ext cx="2809286" cy="229540"/>
          </a:xfrm>
          <a:prstGeom prst="rect">
            <a:avLst/>
          </a:prstGeom>
        </p:spPr>
      </p:pic>
      <p:sp>
        <p:nvSpPr>
          <p:cNvPr id="11" name="ZoneTexte 10">
            <a:extLst>
              <a:ext uri="{FF2B5EF4-FFF2-40B4-BE49-F238E27FC236}">
                <a16:creationId xmlns:a16="http://schemas.microsoft.com/office/drawing/2014/main" id="{EA9F57B3-B48E-43A7-AC1D-802AD2F48F5C}"/>
              </a:ext>
            </a:extLst>
          </p:cNvPr>
          <p:cNvSpPr txBox="1"/>
          <p:nvPr/>
        </p:nvSpPr>
        <p:spPr>
          <a:xfrm>
            <a:off x="1231900" y="321997"/>
            <a:ext cx="10566400" cy="129266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600"/>
              </a:spcBef>
              <a:spcAft>
                <a:spcPts val="0"/>
              </a:spcAft>
              <a:buClrTx/>
              <a:buSzTx/>
              <a:buFontTx/>
              <a:buNone/>
              <a:tabLst/>
              <a:defRPr/>
            </a:pPr>
            <a:r>
              <a:rPr kumimoji="0" lang="fr-LU" sz="2000" b="1" i="0" u="none" strike="noStrike" kern="1200" cap="all" spc="0" normalizeH="0" baseline="0" noProof="0" dirty="0">
                <a:ln>
                  <a:noFill/>
                </a:ln>
                <a:solidFill>
                  <a:prstClr val="black"/>
                </a:solidFill>
                <a:effectLst/>
                <a:uLnTx/>
                <a:uFillTx/>
                <a:latin typeface="Georgia" panose="02040502050405020303" pitchFamily="18" charset="0"/>
                <a:ea typeface="+mn-ea"/>
                <a:cs typeface="+mn-cs"/>
              </a:rPr>
              <a:t>2. La constitutionnalisation jurisprudentielle du droit pénal</a:t>
            </a:r>
          </a:p>
          <a:p>
            <a:pPr marL="271463" marR="0" lvl="0" indent="0" algn="just" defTabSz="914400" rtl="0" eaLnBrk="1" fontAlgn="auto" latinLnBrk="0" hangingPunct="1">
              <a:lnSpc>
                <a:spcPct val="100000"/>
              </a:lnSpc>
              <a:spcBef>
                <a:spcPts val="600"/>
              </a:spcBef>
              <a:spcAft>
                <a:spcPts val="0"/>
              </a:spcAft>
              <a:buClrTx/>
              <a:buSzTx/>
              <a:buFontTx/>
              <a:buNone/>
              <a:tabLst/>
              <a:defRPr/>
            </a:pPr>
            <a:r>
              <a:rPr kumimoji="0" lang="fr-LU" sz="1600" b="1" i="0" u="none" strike="noStrike" kern="1200" cap="all" spc="0" normalizeH="0" baseline="0" noProof="0" dirty="0">
                <a:ln>
                  <a:noFill/>
                </a:ln>
                <a:solidFill>
                  <a:prstClr val="black"/>
                </a:solidFill>
                <a:effectLst/>
                <a:uLnTx/>
                <a:uFillTx/>
                <a:latin typeface="Georgia" panose="02040502050405020303" pitchFamily="18" charset="0"/>
                <a:ea typeface="+mn-ea"/>
                <a:cs typeface="+mn-cs"/>
              </a:rPr>
              <a:t>2. 1. l’œuvre de la cour constitutionnelle </a:t>
            </a:r>
          </a:p>
          <a:p>
            <a:pPr marL="514350" indent="-514350" algn="just">
              <a:spcBef>
                <a:spcPts val="600"/>
              </a:spcBef>
              <a:buAutoNum type="arabicPeriod"/>
            </a:pPr>
            <a:endParaRPr lang="fr-LU" sz="3200" b="1" cap="all" dirty="0">
              <a:latin typeface="Cambria" panose="02040503050406030204" pitchFamily="18" charset="0"/>
            </a:endParaRPr>
          </a:p>
        </p:txBody>
      </p:sp>
      <p:sp>
        <p:nvSpPr>
          <p:cNvPr id="9" name="ZoneTexte 8">
            <a:extLst>
              <a:ext uri="{FF2B5EF4-FFF2-40B4-BE49-F238E27FC236}">
                <a16:creationId xmlns:a16="http://schemas.microsoft.com/office/drawing/2014/main" id="{433E71ED-E28C-48B6-ABD5-E7C14B20017E}"/>
              </a:ext>
            </a:extLst>
          </p:cNvPr>
          <p:cNvSpPr txBox="1"/>
          <p:nvPr/>
        </p:nvSpPr>
        <p:spPr>
          <a:xfrm>
            <a:off x="1231900" y="1302296"/>
            <a:ext cx="10566400" cy="4539704"/>
          </a:xfrm>
          <a:prstGeom prst="rect">
            <a:avLst/>
          </a:prstGeom>
          <a:noFill/>
        </p:spPr>
        <p:txBody>
          <a:bodyPr wrap="square">
            <a:spAutoFit/>
          </a:bodyPr>
          <a:lstStyle/>
          <a:p>
            <a:pPr marL="285750" indent="-285750" algn="just">
              <a:spcBef>
                <a:spcPts val="600"/>
              </a:spcBef>
              <a:buClr>
                <a:srgbClr val="C00000"/>
              </a:buClr>
              <a:buFont typeface="Wingdings" panose="05000000000000000000" pitchFamily="2" charset="2"/>
              <a:buChar char="q"/>
            </a:pPr>
            <a:r>
              <a:rPr lang="fr-FR" sz="1600" u="sng" dirty="0">
                <a:latin typeface="Georgia" panose="02040502050405020303" pitchFamily="18" charset="0"/>
                <a:ea typeface="Cambria" panose="02040503050406030204" pitchFamily="18" charset="0"/>
              </a:rPr>
              <a:t>L’extension du référant servant de base au contrôle de constitutionnalité </a:t>
            </a:r>
          </a:p>
          <a:p>
            <a:pPr marL="269875" indent="-269875" algn="just">
              <a:spcBef>
                <a:spcPts val="600"/>
              </a:spcBef>
              <a:buClr>
                <a:srgbClr val="C00000"/>
              </a:buClr>
              <a:buFont typeface="Wingdings" panose="05000000000000000000" pitchFamily="2" charset="2"/>
              <a:buChar char="Ø"/>
            </a:pPr>
            <a:endParaRPr lang="fr-FR" sz="1400" dirty="0">
              <a:latin typeface="Georgia" panose="02040502050405020303" pitchFamily="18" charset="0"/>
              <a:ea typeface="Cambria" panose="02040503050406030204" pitchFamily="18" charset="0"/>
            </a:endParaRPr>
          </a:p>
          <a:p>
            <a:pPr marL="269875" indent="-269875" algn="just">
              <a:spcBef>
                <a:spcPts val="600"/>
              </a:spcBef>
              <a:buClr>
                <a:srgbClr val="C00000"/>
              </a:buClr>
              <a:buFont typeface="Wingdings" panose="05000000000000000000" pitchFamily="2" charset="2"/>
              <a:buChar char="Ø"/>
            </a:pPr>
            <a:r>
              <a:rPr lang="fr-FR" sz="1400" u="sng" dirty="0">
                <a:latin typeface="Georgia" panose="02040502050405020303" pitchFamily="18" charset="0"/>
                <a:ea typeface="Cambria" panose="02040503050406030204" pitchFamily="18" charset="0"/>
              </a:rPr>
              <a:t>Arrêt 12/02 du 22 mars 2002</a:t>
            </a:r>
            <a:r>
              <a:rPr lang="fr-FR" sz="1400" dirty="0">
                <a:latin typeface="Georgia" panose="02040502050405020303" pitchFamily="18" charset="0"/>
                <a:ea typeface="Cambria" panose="02040503050406030204" pitchFamily="18" charset="0"/>
              </a:rPr>
              <a:t> :« </a:t>
            </a:r>
            <a:r>
              <a:rPr lang="fr-FR" sz="1400" i="1" dirty="0">
                <a:latin typeface="Georgia" panose="02040502050405020303" pitchFamily="18" charset="0"/>
                <a:ea typeface="Cambria" panose="02040503050406030204" pitchFamily="18" charset="0"/>
              </a:rPr>
              <a:t>Considérant que le principe de la légalité de la peine </a:t>
            </a:r>
            <a:r>
              <a:rPr lang="fr-FR" sz="1400" b="1" i="1" dirty="0">
                <a:latin typeface="Georgia" panose="02040502050405020303" pitchFamily="18" charset="0"/>
                <a:ea typeface="Cambria" panose="02040503050406030204" pitchFamily="18" charset="0"/>
              </a:rPr>
              <a:t>entraîne la nécessité de définir les infractions en termes suffisamment clairs et précis pour en exclure l’arbitraire </a:t>
            </a:r>
            <a:r>
              <a:rPr lang="fr-FR" sz="1400" i="1" dirty="0">
                <a:latin typeface="Georgia" panose="02040502050405020303" pitchFamily="18" charset="0"/>
                <a:ea typeface="Cambria" panose="02040503050406030204" pitchFamily="18" charset="0"/>
              </a:rPr>
              <a:t>et permettre aux intéressés de mesurer exactement la nature et le type des agissements sanctionnables; </a:t>
            </a:r>
            <a:r>
              <a:rPr lang="fr-FR" sz="1400" b="1" i="1" dirty="0">
                <a:latin typeface="Georgia" panose="02040502050405020303" pitchFamily="18" charset="0"/>
                <a:ea typeface="Cambria" panose="02040503050406030204" pitchFamily="18" charset="0"/>
              </a:rPr>
              <a:t>que le principe de la spécification de l’incrimination est partant le corollaire de celui de la légalité de la peine consacrée par l’article 14 de la Constitution</a:t>
            </a:r>
            <a:r>
              <a:rPr lang="fr-FR" sz="1400" i="1" dirty="0">
                <a:latin typeface="Georgia" panose="02040502050405020303" pitchFamily="18" charset="0"/>
                <a:ea typeface="Cambria" panose="02040503050406030204" pitchFamily="18" charset="0"/>
              </a:rPr>
              <a:t> </a:t>
            </a:r>
            <a:r>
              <a:rPr lang="fr-FR" sz="1400" dirty="0">
                <a:latin typeface="Georgia" panose="02040502050405020303" pitchFamily="18" charset="0"/>
                <a:ea typeface="Cambria" panose="02040503050406030204" pitchFamily="18" charset="0"/>
              </a:rPr>
              <a:t>»</a:t>
            </a:r>
          </a:p>
          <a:p>
            <a:pPr algn="just">
              <a:spcBef>
                <a:spcPts val="600"/>
              </a:spcBef>
              <a:buClr>
                <a:srgbClr val="C00000"/>
              </a:buClr>
            </a:pPr>
            <a:endParaRPr lang="fr-FR" sz="1400" dirty="0">
              <a:latin typeface="Georgia" panose="02040502050405020303" pitchFamily="18" charset="0"/>
              <a:ea typeface="Cambria" panose="02040503050406030204" pitchFamily="18" charset="0"/>
            </a:endParaRPr>
          </a:p>
          <a:p>
            <a:pPr marL="269875" indent="-269875" algn="just">
              <a:spcBef>
                <a:spcPts val="600"/>
              </a:spcBef>
              <a:buClr>
                <a:srgbClr val="C00000"/>
              </a:buClr>
              <a:buFont typeface="Wingdings" panose="05000000000000000000" pitchFamily="2" charset="2"/>
              <a:buChar char="Ø"/>
            </a:pPr>
            <a:r>
              <a:rPr lang="fr-FR" sz="1400" u="sng" dirty="0">
                <a:latin typeface="Georgia" panose="02040502050405020303" pitchFamily="18" charset="0"/>
                <a:ea typeface="Cambria" panose="02040503050406030204" pitchFamily="18" charset="0"/>
              </a:rPr>
              <a:t>Arrêt 12/02 du 22 mars 2002</a:t>
            </a:r>
            <a:r>
              <a:rPr lang="fr-FR" sz="1400" dirty="0">
                <a:latin typeface="Georgia" panose="02040502050405020303" pitchFamily="18" charset="0"/>
                <a:ea typeface="Cambria" panose="02040503050406030204" pitchFamily="18" charset="0"/>
              </a:rPr>
              <a:t> : « </a:t>
            </a:r>
            <a:r>
              <a:rPr lang="fr-FR" sz="1400" i="1" dirty="0">
                <a:latin typeface="Georgia" panose="02040502050405020303" pitchFamily="18" charset="0"/>
                <a:ea typeface="Cambria" panose="02040503050406030204" pitchFamily="18" charset="0"/>
              </a:rPr>
              <a:t>Considérant que l’article 14 de la Constitution énonce que «nulle peine ne peut être établie ni appliquée qu’en vertu de la loi»; qu’il ressort de ce texte que pour être prononcée une peine doit être prévue par la loi, tant par son existence que par son taux de sévérité, et au jour de la commission du fait et à celui de la décision qui l’inflige; </a:t>
            </a:r>
            <a:r>
              <a:rPr lang="fr-FR" sz="1400" b="1" i="1" dirty="0">
                <a:latin typeface="Georgia" panose="02040502050405020303" pitchFamily="18" charset="0"/>
                <a:ea typeface="Cambria" panose="02040503050406030204" pitchFamily="18" charset="0"/>
              </a:rPr>
              <a:t>d’où il suit que le principe de la légalité des peines consacré par l’article 14 de la Constitution implique celui de la rétroactivité de la peine la plus douce </a:t>
            </a:r>
            <a:r>
              <a:rPr lang="fr-FR" sz="1400" dirty="0">
                <a:latin typeface="Georgia" panose="02040502050405020303" pitchFamily="18" charset="0"/>
                <a:ea typeface="Cambria" panose="02040503050406030204" pitchFamily="18" charset="0"/>
              </a:rPr>
              <a:t>»  </a:t>
            </a:r>
          </a:p>
          <a:p>
            <a:pPr algn="just">
              <a:spcBef>
                <a:spcPts val="600"/>
              </a:spcBef>
              <a:buClr>
                <a:srgbClr val="C00000"/>
              </a:buClr>
            </a:pPr>
            <a:endParaRPr lang="fr-FR" sz="1400" dirty="0">
              <a:latin typeface="Georgia" panose="02040502050405020303" pitchFamily="18" charset="0"/>
              <a:ea typeface="Cambria" panose="02040503050406030204" pitchFamily="18" charset="0"/>
            </a:endParaRPr>
          </a:p>
          <a:p>
            <a:pPr marL="269875" indent="-269875" algn="just">
              <a:spcBef>
                <a:spcPts val="600"/>
              </a:spcBef>
              <a:buClr>
                <a:srgbClr val="C00000"/>
              </a:buClr>
              <a:buFont typeface="Wingdings" panose="05000000000000000000" pitchFamily="2" charset="2"/>
              <a:buChar char="Ø"/>
            </a:pPr>
            <a:r>
              <a:rPr lang="fr-FR" sz="1400" u="sng" dirty="0">
                <a:latin typeface="Georgia" panose="02040502050405020303" pitchFamily="18" charset="0"/>
                <a:ea typeface="Cambria" panose="02040503050406030204" pitchFamily="18" charset="0"/>
              </a:rPr>
              <a:t>Arrêt 00152 du 22 janv. 2021</a:t>
            </a:r>
            <a:r>
              <a:rPr lang="fr-FR" sz="1400" dirty="0">
                <a:latin typeface="Georgia" panose="02040502050405020303" pitchFamily="18" charset="0"/>
                <a:ea typeface="Cambria" panose="02040503050406030204" pitchFamily="18" charset="0"/>
              </a:rPr>
              <a:t> : « </a:t>
            </a:r>
            <a:r>
              <a:rPr lang="fr-FR" sz="1400" i="1" dirty="0">
                <a:latin typeface="Georgia" panose="02040502050405020303" pitchFamily="18" charset="0"/>
                <a:ea typeface="Cambria" panose="02040503050406030204" pitchFamily="18" charset="0"/>
              </a:rPr>
              <a:t>Il convient ensuite de relever que l’article 14 de la Constitution qui vise la légalité des peines </a:t>
            </a:r>
            <a:r>
              <a:rPr lang="fr-FR" sz="1400" b="1" i="1" dirty="0">
                <a:latin typeface="Georgia" panose="02040502050405020303" pitchFamily="18" charset="0"/>
                <a:ea typeface="Cambria" panose="02040503050406030204" pitchFamily="18" charset="0"/>
              </a:rPr>
              <a:t>consacre déjà, de manière implicite, le principe de non-rétroactivité. </a:t>
            </a:r>
            <a:r>
              <a:rPr lang="fr-FR" sz="1400" dirty="0">
                <a:latin typeface="Georgia" panose="02040502050405020303" pitchFamily="18" charset="0"/>
                <a:ea typeface="Cambria" panose="02040503050406030204" pitchFamily="18" charset="0"/>
              </a:rPr>
              <a:t>»</a:t>
            </a:r>
          </a:p>
          <a:p>
            <a:pPr marL="285750" indent="-285750" algn="just">
              <a:spcBef>
                <a:spcPts val="600"/>
              </a:spcBef>
              <a:buClr>
                <a:srgbClr val="C00000"/>
              </a:buClr>
              <a:buFont typeface="Wingdings" panose="05000000000000000000" pitchFamily="2" charset="2"/>
              <a:buChar char="Ø"/>
            </a:pPr>
            <a:endParaRPr lang="fr-LU" sz="30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403475633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9A65C1-807E-4426-A9B0-A341B2D6698A}"/>
              </a:ext>
            </a:extLst>
          </p:cNvPr>
          <p:cNvSpPr/>
          <p:nvPr/>
        </p:nvSpPr>
        <p:spPr>
          <a:xfrm>
            <a:off x="0" y="5665471"/>
            <a:ext cx="12192000"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a:extLst>
              <a:ext uri="{FF2B5EF4-FFF2-40B4-BE49-F238E27FC236}">
                <a16:creationId xmlns:a16="http://schemas.microsoft.com/office/drawing/2014/main" id="{D4A25645-93F9-488B-A952-0BC6C1111020}"/>
              </a:ext>
            </a:extLst>
          </p:cNvPr>
          <p:cNvSpPr/>
          <p:nvPr/>
        </p:nvSpPr>
        <p:spPr>
          <a:xfrm>
            <a:off x="393700" y="0"/>
            <a:ext cx="444500" cy="6858000"/>
          </a:xfrm>
          <a:prstGeom prst="rect">
            <a:avLst/>
          </a:prstGeom>
          <a:solidFill>
            <a:srgbClr val="DC3C3C"/>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3300"/>
              </a:solidFill>
            </a:endParaRPr>
          </a:p>
        </p:txBody>
      </p:sp>
      <p:sp>
        <p:nvSpPr>
          <p:cNvPr id="6" name="Rectangle 5">
            <a:extLst>
              <a:ext uri="{FF2B5EF4-FFF2-40B4-BE49-F238E27FC236}">
                <a16:creationId xmlns:a16="http://schemas.microsoft.com/office/drawing/2014/main" id="{00268578-8A6E-440D-8EF1-239247CBF2BB}"/>
              </a:ext>
            </a:extLst>
          </p:cNvPr>
          <p:cNvSpPr/>
          <p:nvPr/>
        </p:nvSpPr>
        <p:spPr>
          <a:xfrm>
            <a:off x="0" y="5778500"/>
            <a:ext cx="12192000" cy="127000"/>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7" name="Image 6">
            <a:extLst>
              <a:ext uri="{FF2B5EF4-FFF2-40B4-BE49-F238E27FC236}">
                <a16:creationId xmlns:a16="http://schemas.microsoft.com/office/drawing/2014/main" id="{AD3C961B-4732-4F68-AD53-3301BBE01AD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781550" y="6245555"/>
            <a:ext cx="2809286" cy="229540"/>
          </a:xfrm>
          <a:prstGeom prst="rect">
            <a:avLst/>
          </a:prstGeom>
        </p:spPr>
      </p:pic>
      <p:sp>
        <p:nvSpPr>
          <p:cNvPr id="11" name="ZoneTexte 10">
            <a:extLst>
              <a:ext uri="{FF2B5EF4-FFF2-40B4-BE49-F238E27FC236}">
                <a16:creationId xmlns:a16="http://schemas.microsoft.com/office/drawing/2014/main" id="{EA9F57B3-B48E-43A7-AC1D-802AD2F48F5C}"/>
              </a:ext>
            </a:extLst>
          </p:cNvPr>
          <p:cNvSpPr txBox="1"/>
          <p:nvPr/>
        </p:nvSpPr>
        <p:spPr>
          <a:xfrm>
            <a:off x="1231900" y="321997"/>
            <a:ext cx="10566400" cy="72327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600"/>
              </a:spcBef>
              <a:spcAft>
                <a:spcPts val="0"/>
              </a:spcAft>
              <a:buClrTx/>
              <a:buSzTx/>
              <a:buFontTx/>
              <a:buNone/>
              <a:tabLst/>
              <a:defRPr/>
            </a:pPr>
            <a:r>
              <a:rPr kumimoji="0" lang="fr-LU" sz="2000" b="1" i="0" u="none" strike="noStrike" kern="1200" cap="all" spc="0" normalizeH="0" baseline="0" noProof="0" dirty="0">
                <a:ln>
                  <a:noFill/>
                </a:ln>
                <a:solidFill>
                  <a:prstClr val="black"/>
                </a:solidFill>
                <a:effectLst/>
                <a:uLnTx/>
                <a:uFillTx/>
                <a:latin typeface="Georgia" panose="02040502050405020303" pitchFamily="18" charset="0"/>
                <a:ea typeface="+mn-ea"/>
                <a:cs typeface="+mn-cs"/>
              </a:rPr>
              <a:t>2. La constitutionnalisation jurisprudentielle du droit pénal</a:t>
            </a:r>
          </a:p>
          <a:p>
            <a:pPr marL="271463" marR="0" lvl="0" indent="0" algn="just" defTabSz="914400" rtl="0" eaLnBrk="1" fontAlgn="auto" latinLnBrk="0" hangingPunct="1">
              <a:lnSpc>
                <a:spcPct val="100000"/>
              </a:lnSpc>
              <a:spcBef>
                <a:spcPts val="600"/>
              </a:spcBef>
              <a:spcAft>
                <a:spcPts val="0"/>
              </a:spcAft>
              <a:buClrTx/>
              <a:buSzTx/>
              <a:buFontTx/>
              <a:buNone/>
              <a:tabLst/>
              <a:defRPr/>
            </a:pPr>
            <a:r>
              <a:rPr kumimoji="0" lang="fr-LU" sz="1600" b="1" i="0" u="none" strike="noStrike" kern="1200" cap="all" spc="0" normalizeH="0" baseline="0" noProof="0" dirty="0">
                <a:ln>
                  <a:noFill/>
                </a:ln>
                <a:solidFill>
                  <a:prstClr val="black"/>
                </a:solidFill>
                <a:effectLst/>
                <a:uLnTx/>
                <a:uFillTx/>
                <a:latin typeface="Georgia" panose="02040502050405020303" pitchFamily="18" charset="0"/>
                <a:ea typeface="+mn-ea"/>
                <a:cs typeface="+mn-cs"/>
              </a:rPr>
              <a:t>2. 1. l’œuvre de la cour constitutionnelle </a:t>
            </a:r>
          </a:p>
        </p:txBody>
      </p:sp>
      <p:sp>
        <p:nvSpPr>
          <p:cNvPr id="9" name="ZoneTexte 8">
            <a:extLst>
              <a:ext uri="{FF2B5EF4-FFF2-40B4-BE49-F238E27FC236}">
                <a16:creationId xmlns:a16="http://schemas.microsoft.com/office/drawing/2014/main" id="{433E71ED-E28C-48B6-ABD5-E7C14B20017E}"/>
              </a:ext>
            </a:extLst>
          </p:cNvPr>
          <p:cNvSpPr txBox="1"/>
          <p:nvPr/>
        </p:nvSpPr>
        <p:spPr>
          <a:xfrm>
            <a:off x="1231900" y="1324046"/>
            <a:ext cx="10566400" cy="3877985"/>
          </a:xfrm>
          <a:prstGeom prst="rect">
            <a:avLst/>
          </a:prstGeom>
          <a:noFill/>
        </p:spPr>
        <p:txBody>
          <a:bodyPr wrap="square">
            <a:spAutoFit/>
          </a:bodyPr>
          <a:lstStyle/>
          <a:p>
            <a:pPr marL="285750" indent="-285750" algn="just">
              <a:spcBef>
                <a:spcPts val="600"/>
              </a:spcBef>
              <a:buClr>
                <a:srgbClr val="C00000"/>
              </a:buClr>
              <a:buFont typeface="Wingdings" panose="05000000000000000000" pitchFamily="2" charset="2"/>
              <a:buChar char="q"/>
            </a:pPr>
            <a:r>
              <a:rPr lang="fr-FR" sz="1600" u="sng" dirty="0">
                <a:latin typeface="Georgia" panose="02040502050405020303" pitchFamily="18" charset="0"/>
                <a:ea typeface="Cambria" panose="02040503050406030204" pitchFamily="18" charset="0"/>
              </a:rPr>
              <a:t>L’extension du référant servant de base au contrôle de constitutionnalité </a:t>
            </a:r>
          </a:p>
          <a:p>
            <a:pPr marL="285750" indent="-285750" algn="just">
              <a:spcBef>
                <a:spcPts val="600"/>
              </a:spcBef>
              <a:buClr>
                <a:srgbClr val="C00000"/>
              </a:buClr>
              <a:buFont typeface="Wingdings" panose="05000000000000000000" pitchFamily="2" charset="2"/>
              <a:buChar char="Ø"/>
            </a:pPr>
            <a:endParaRPr lang="fr-FR" sz="1400" dirty="0">
              <a:latin typeface="Georgia" panose="02040502050405020303" pitchFamily="18" charset="0"/>
              <a:ea typeface="Cambria" panose="02040503050406030204" pitchFamily="18" charset="0"/>
            </a:endParaRPr>
          </a:p>
          <a:p>
            <a:pPr marL="285750" indent="-285750" algn="just">
              <a:spcBef>
                <a:spcPts val="600"/>
              </a:spcBef>
              <a:buClr>
                <a:srgbClr val="C00000"/>
              </a:buClr>
              <a:buFont typeface="Wingdings" panose="05000000000000000000" pitchFamily="2" charset="2"/>
              <a:buChar char="Ø"/>
            </a:pPr>
            <a:r>
              <a:rPr lang="fr-FR" sz="1400" u="sng" dirty="0">
                <a:latin typeface="Georgia" panose="02040502050405020303" pitchFamily="18" charset="0"/>
                <a:ea typeface="Cambria" panose="02040503050406030204" pitchFamily="18" charset="0"/>
              </a:rPr>
              <a:t>Arrêt 00146 du 28 mai 2019</a:t>
            </a:r>
            <a:r>
              <a:rPr lang="fr-FR" sz="1400" dirty="0">
                <a:latin typeface="Georgia" panose="02040502050405020303" pitchFamily="18" charset="0"/>
                <a:ea typeface="Cambria" panose="02040503050406030204" pitchFamily="18" charset="0"/>
              </a:rPr>
              <a:t> : « </a:t>
            </a:r>
            <a:r>
              <a:rPr lang="fr-FR" sz="1400" i="1" dirty="0">
                <a:latin typeface="Georgia" panose="02040502050405020303" pitchFamily="18" charset="0"/>
                <a:ea typeface="Cambria" panose="02040503050406030204" pitchFamily="18" charset="0"/>
              </a:rPr>
              <a:t>Considérant que </a:t>
            </a:r>
            <a:r>
              <a:rPr lang="fr-FR" sz="1400" b="1" i="1" dirty="0">
                <a:latin typeface="Georgia" panose="02040502050405020303" pitchFamily="18" charset="0"/>
                <a:ea typeface="Cambria" panose="02040503050406030204" pitchFamily="18" charset="0"/>
              </a:rPr>
              <a:t>ni le principe de l’État de droit, ni le principe de la légalité ne se trouvent énoncés tels quels</a:t>
            </a:r>
            <a:r>
              <a:rPr lang="fr-FR" sz="1400" i="1" dirty="0">
                <a:latin typeface="Georgia" panose="02040502050405020303" pitchFamily="18" charset="0"/>
                <a:ea typeface="Cambria" panose="02040503050406030204" pitchFamily="18" charset="0"/>
              </a:rPr>
              <a:t> par la Constitution ; </a:t>
            </a:r>
            <a:r>
              <a:rPr lang="fr-FR" sz="1400" dirty="0">
                <a:latin typeface="Georgia" panose="02040502050405020303" pitchFamily="18" charset="0"/>
                <a:ea typeface="Cambria" panose="02040503050406030204" pitchFamily="18" charset="0"/>
              </a:rPr>
              <a:t>[…] </a:t>
            </a:r>
            <a:r>
              <a:rPr lang="fr-FR" sz="1400" i="1" dirty="0">
                <a:latin typeface="Georgia" panose="02040502050405020303" pitchFamily="18" charset="0"/>
                <a:ea typeface="Cambria" panose="02040503050406030204" pitchFamily="18" charset="0"/>
              </a:rPr>
              <a:t>Qu’en effet, les règles de primauté du Droit et de soumission de tout acte public ou privé à la règle de droit, toutes deux caractérisant le principe fondamental de l’État de droit, sont inhérentes à l’article 1 de la Constitution suivant lequel le Grand-Duché de Luxembourg est un État démocratique et à son article 51, paragraphe 1, suivant lequel le Grand-Duché de Luxembourg est placé sous le régime de la démocratie parlementaire </a:t>
            </a:r>
            <a:r>
              <a:rPr lang="fr-FR" sz="1400" dirty="0">
                <a:latin typeface="Georgia" panose="02040502050405020303" pitchFamily="18" charset="0"/>
                <a:ea typeface="Cambria" panose="02040503050406030204" pitchFamily="18" charset="0"/>
              </a:rPr>
              <a:t>[…]</a:t>
            </a:r>
            <a:r>
              <a:rPr lang="fr-FR" sz="1400" i="1" dirty="0">
                <a:latin typeface="Georgia" panose="02040502050405020303" pitchFamily="18" charset="0"/>
                <a:ea typeface="Cambria" panose="02040503050406030204" pitchFamily="18" charset="0"/>
              </a:rPr>
              <a:t> Considérant que la question préjudicielle est dès lors recevable </a:t>
            </a:r>
            <a:r>
              <a:rPr lang="fr-FR" sz="1400" b="1" i="1" dirty="0">
                <a:latin typeface="Georgia" panose="02040502050405020303" pitchFamily="18" charset="0"/>
                <a:ea typeface="Cambria" panose="02040503050406030204" pitchFamily="18" charset="0"/>
              </a:rPr>
              <a:t>en ce que le principe de l’État de droit est à considérer sous les aspects d’accès à un juge et de recours effectif en découlant directement.</a:t>
            </a:r>
            <a:r>
              <a:rPr lang="fr-FR" sz="1400" i="1" dirty="0">
                <a:latin typeface="Georgia" panose="02040502050405020303" pitchFamily="18" charset="0"/>
                <a:ea typeface="Cambria" panose="02040503050406030204" pitchFamily="18" charset="0"/>
              </a:rPr>
              <a:t> </a:t>
            </a:r>
            <a:r>
              <a:rPr lang="fr-FR" sz="1400" dirty="0">
                <a:latin typeface="Georgia" panose="02040502050405020303" pitchFamily="18" charset="0"/>
                <a:ea typeface="Cambria" panose="02040503050406030204" pitchFamily="18" charset="0"/>
              </a:rPr>
              <a:t>»</a:t>
            </a:r>
          </a:p>
          <a:p>
            <a:pPr marL="285750" indent="-285750" algn="just">
              <a:spcBef>
                <a:spcPts val="600"/>
              </a:spcBef>
              <a:buClr>
                <a:srgbClr val="C00000"/>
              </a:buClr>
              <a:buFont typeface="Wingdings" panose="05000000000000000000" pitchFamily="2" charset="2"/>
              <a:buChar char="Ø"/>
            </a:pPr>
            <a:endParaRPr lang="fr-FR" sz="1400" dirty="0">
              <a:solidFill>
                <a:srgbClr val="000000"/>
              </a:solidFill>
              <a:effectLst/>
              <a:latin typeface="Georgia" panose="02040502050405020303" pitchFamily="18" charset="0"/>
              <a:ea typeface="Cambria" panose="02040503050406030204" pitchFamily="18" charset="0"/>
            </a:endParaRPr>
          </a:p>
          <a:p>
            <a:pPr marL="285750" indent="-285750" algn="just">
              <a:spcBef>
                <a:spcPts val="600"/>
              </a:spcBef>
              <a:buClr>
                <a:srgbClr val="C00000"/>
              </a:buClr>
              <a:buFont typeface="Wingdings" panose="05000000000000000000" pitchFamily="2" charset="2"/>
              <a:buChar char="Ø"/>
            </a:pPr>
            <a:r>
              <a:rPr lang="fr-FR" sz="1400" u="sng" dirty="0">
                <a:latin typeface="Georgia" panose="02040502050405020303" pitchFamily="18" charset="0"/>
                <a:ea typeface="Cambria" panose="02040503050406030204" pitchFamily="18" charset="0"/>
              </a:rPr>
              <a:t>Arrêt 00152 du 22 janv. 2021</a:t>
            </a:r>
            <a:r>
              <a:rPr lang="fr-FR" sz="1400" dirty="0">
                <a:latin typeface="Georgia" panose="02040502050405020303" pitchFamily="18" charset="0"/>
                <a:ea typeface="Cambria" panose="02040503050406030204" pitchFamily="18" charset="0"/>
              </a:rPr>
              <a:t> : « </a:t>
            </a:r>
            <a:r>
              <a:rPr lang="fr-LU" sz="1400" i="1" dirty="0">
                <a:solidFill>
                  <a:srgbClr val="000000"/>
                </a:solidFill>
                <a:effectLst/>
                <a:latin typeface="Georgia" panose="02040502050405020303" pitchFamily="18" charset="0"/>
                <a:ea typeface="Times New Roman" panose="02020603050405020304" pitchFamily="18" charset="0"/>
              </a:rPr>
              <a:t>Le principe de </a:t>
            </a:r>
            <a:r>
              <a:rPr lang="fr-LU" sz="1400" b="1" i="1" dirty="0">
                <a:solidFill>
                  <a:srgbClr val="000000"/>
                </a:solidFill>
                <a:effectLst/>
                <a:latin typeface="Georgia" panose="02040502050405020303" pitchFamily="18" charset="0"/>
                <a:ea typeface="Times New Roman" panose="02020603050405020304" pitchFamily="18" charset="0"/>
              </a:rPr>
              <a:t>sécurité juridique</a:t>
            </a:r>
            <a:r>
              <a:rPr lang="fr-LU" sz="1400" i="1" dirty="0">
                <a:solidFill>
                  <a:srgbClr val="000000"/>
                </a:solidFill>
                <a:effectLst/>
                <a:latin typeface="Georgia" panose="02040502050405020303" pitchFamily="18" charset="0"/>
                <a:ea typeface="Times New Roman" panose="02020603050405020304" pitchFamily="18" charset="0"/>
              </a:rPr>
              <a:t>, et ses expressions, tels les </a:t>
            </a:r>
            <a:r>
              <a:rPr lang="fr-LU" sz="1400" b="1" i="1" dirty="0">
                <a:solidFill>
                  <a:srgbClr val="000000"/>
                </a:solidFill>
                <a:effectLst/>
                <a:latin typeface="Georgia" panose="02040502050405020303" pitchFamily="18" charset="0"/>
                <a:ea typeface="Times New Roman" panose="02020603050405020304" pitchFamily="18" charset="0"/>
              </a:rPr>
              <a:t>principes de confiance légitime et de non-rétroactivité des lois</a:t>
            </a:r>
            <a:r>
              <a:rPr lang="fr-LU" sz="1400" i="1" dirty="0">
                <a:solidFill>
                  <a:srgbClr val="000000"/>
                </a:solidFill>
                <a:effectLst/>
                <a:latin typeface="Georgia" panose="02040502050405020303" pitchFamily="18" charset="0"/>
                <a:ea typeface="Times New Roman" panose="02020603050405020304" pitchFamily="18" charset="0"/>
              </a:rPr>
              <a:t>, font partie, par conséquent, des principes inhérents à tout système juridique basé sur le respect du droit.</a:t>
            </a:r>
            <a:endParaRPr lang="fr-LU" sz="1400" i="1" dirty="0">
              <a:effectLst/>
              <a:latin typeface="Georgia" panose="02040502050405020303" pitchFamily="18" charset="0"/>
              <a:ea typeface="Times New Roman" panose="02020603050405020304" pitchFamily="18" charset="0"/>
            </a:endParaRPr>
          </a:p>
          <a:p>
            <a:pPr marL="271463"/>
            <a:r>
              <a:rPr lang="fr-LU" sz="1400" i="1" dirty="0">
                <a:solidFill>
                  <a:srgbClr val="000000"/>
                </a:solidFill>
                <a:effectLst/>
                <a:latin typeface="Georgia" panose="02040502050405020303" pitchFamily="18" charset="0"/>
                <a:ea typeface="Calibri" panose="020F0502020204030204" pitchFamily="34" charset="0"/>
              </a:rPr>
              <a:t>Dès lors que toute règle de droit doit non seulement être suffisamment claire et accessible, mais également prévisible, la Cour constitutionnelle considère que lesdits principes sont également à rattacher au principe fondamental de l’État de droit, ce dernier devant agir selon les règles de droit, de sorte à renforcer la protection juridictionnelle de tout individu. </a:t>
            </a:r>
            <a:r>
              <a:rPr lang="fr-LU" sz="1400" dirty="0">
                <a:solidFill>
                  <a:srgbClr val="000000"/>
                </a:solidFill>
                <a:effectLst/>
                <a:latin typeface="Georgia" panose="02040502050405020303" pitchFamily="18" charset="0"/>
                <a:ea typeface="Calibri" panose="020F0502020204030204" pitchFamily="34" charset="0"/>
              </a:rPr>
              <a:t>»</a:t>
            </a:r>
            <a:endParaRPr lang="fr-LU" sz="1400" dirty="0">
              <a:latin typeface="Georgia" panose="02040502050405020303" pitchFamily="18" charset="0"/>
              <a:ea typeface="Cambria" panose="02040503050406030204" pitchFamily="18" charset="0"/>
            </a:endParaRPr>
          </a:p>
        </p:txBody>
      </p:sp>
    </p:spTree>
    <p:extLst>
      <p:ext uri="{BB962C8B-B14F-4D97-AF65-F5344CB8AC3E}">
        <p14:creationId xmlns:p14="http://schemas.microsoft.com/office/powerpoint/2010/main" val="273600343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9A65C1-807E-4426-A9B0-A341B2D6698A}"/>
              </a:ext>
            </a:extLst>
          </p:cNvPr>
          <p:cNvSpPr/>
          <p:nvPr/>
        </p:nvSpPr>
        <p:spPr>
          <a:xfrm>
            <a:off x="0" y="5665471"/>
            <a:ext cx="12192000"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a:extLst>
              <a:ext uri="{FF2B5EF4-FFF2-40B4-BE49-F238E27FC236}">
                <a16:creationId xmlns:a16="http://schemas.microsoft.com/office/drawing/2014/main" id="{D4A25645-93F9-488B-A952-0BC6C1111020}"/>
              </a:ext>
            </a:extLst>
          </p:cNvPr>
          <p:cNvSpPr/>
          <p:nvPr/>
        </p:nvSpPr>
        <p:spPr>
          <a:xfrm>
            <a:off x="393700" y="0"/>
            <a:ext cx="444500" cy="6858000"/>
          </a:xfrm>
          <a:prstGeom prst="rect">
            <a:avLst/>
          </a:prstGeom>
          <a:solidFill>
            <a:srgbClr val="DC3C3C"/>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3300"/>
              </a:solidFill>
            </a:endParaRPr>
          </a:p>
        </p:txBody>
      </p:sp>
      <p:sp>
        <p:nvSpPr>
          <p:cNvPr id="6" name="Rectangle 5">
            <a:extLst>
              <a:ext uri="{FF2B5EF4-FFF2-40B4-BE49-F238E27FC236}">
                <a16:creationId xmlns:a16="http://schemas.microsoft.com/office/drawing/2014/main" id="{00268578-8A6E-440D-8EF1-239247CBF2BB}"/>
              </a:ext>
            </a:extLst>
          </p:cNvPr>
          <p:cNvSpPr/>
          <p:nvPr/>
        </p:nvSpPr>
        <p:spPr>
          <a:xfrm>
            <a:off x="0" y="5778500"/>
            <a:ext cx="12192000" cy="127000"/>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7" name="Image 6">
            <a:extLst>
              <a:ext uri="{FF2B5EF4-FFF2-40B4-BE49-F238E27FC236}">
                <a16:creationId xmlns:a16="http://schemas.microsoft.com/office/drawing/2014/main" id="{AD3C961B-4732-4F68-AD53-3301BBE01AD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781550" y="6245555"/>
            <a:ext cx="2809286" cy="229540"/>
          </a:xfrm>
          <a:prstGeom prst="rect">
            <a:avLst/>
          </a:prstGeom>
        </p:spPr>
      </p:pic>
      <p:sp>
        <p:nvSpPr>
          <p:cNvPr id="11" name="ZoneTexte 10">
            <a:extLst>
              <a:ext uri="{FF2B5EF4-FFF2-40B4-BE49-F238E27FC236}">
                <a16:creationId xmlns:a16="http://schemas.microsoft.com/office/drawing/2014/main" id="{EA9F57B3-B48E-43A7-AC1D-802AD2F48F5C}"/>
              </a:ext>
            </a:extLst>
          </p:cNvPr>
          <p:cNvSpPr txBox="1"/>
          <p:nvPr/>
        </p:nvSpPr>
        <p:spPr>
          <a:xfrm>
            <a:off x="1231900" y="368300"/>
            <a:ext cx="10566400" cy="129266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600"/>
              </a:spcBef>
              <a:spcAft>
                <a:spcPts val="0"/>
              </a:spcAft>
              <a:buClrTx/>
              <a:buSzTx/>
              <a:buFontTx/>
              <a:buNone/>
              <a:tabLst/>
              <a:defRPr/>
            </a:pPr>
            <a:r>
              <a:rPr kumimoji="0" lang="fr-LU" sz="2000" b="1" i="0" u="none" strike="noStrike" kern="1200" cap="all" spc="0" normalizeH="0" baseline="0" noProof="0" dirty="0">
                <a:ln>
                  <a:noFill/>
                </a:ln>
                <a:solidFill>
                  <a:prstClr val="black"/>
                </a:solidFill>
                <a:effectLst/>
                <a:uLnTx/>
                <a:uFillTx/>
                <a:latin typeface="Georgia" panose="02040502050405020303" pitchFamily="18" charset="0"/>
                <a:ea typeface="+mn-ea"/>
                <a:cs typeface="+mn-cs"/>
              </a:rPr>
              <a:t>2. La constitutionnalisation jurisprudentielle du droit pénal</a:t>
            </a:r>
          </a:p>
          <a:p>
            <a:pPr marL="271463" marR="0" lvl="0" indent="0" algn="just" defTabSz="914400" rtl="0" eaLnBrk="1" fontAlgn="auto" latinLnBrk="0" hangingPunct="1">
              <a:lnSpc>
                <a:spcPct val="100000"/>
              </a:lnSpc>
              <a:spcBef>
                <a:spcPts val="600"/>
              </a:spcBef>
              <a:spcAft>
                <a:spcPts val="0"/>
              </a:spcAft>
              <a:buClrTx/>
              <a:buSzTx/>
              <a:buFontTx/>
              <a:buNone/>
              <a:tabLst/>
              <a:defRPr/>
            </a:pPr>
            <a:r>
              <a:rPr kumimoji="0" lang="fr-LU" sz="1600" b="1" i="0" u="none" strike="noStrike" kern="1200" cap="all" spc="0" normalizeH="0" baseline="0" noProof="0" dirty="0">
                <a:ln>
                  <a:noFill/>
                </a:ln>
                <a:solidFill>
                  <a:prstClr val="black"/>
                </a:solidFill>
                <a:effectLst/>
                <a:uLnTx/>
                <a:uFillTx/>
                <a:latin typeface="Georgia" panose="02040502050405020303" pitchFamily="18" charset="0"/>
                <a:ea typeface="+mn-ea"/>
                <a:cs typeface="+mn-cs"/>
              </a:rPr>
              <a:t>2. 1. l’œuvre de la cour constitutionnelle </a:t>
            </a:r>
          </a:p>
          <a:p>
            <a:pPr marL="514350" indent="-514350" algn="just">
              <a:spcBef>
                <a:spcPts val="600"/>
              </a:spcBef>
              <a:buAutoNum type="arabicPeriod"/>
            </a:pPr>
            <a:endParaRPr lang="fr-LU" sz="3200" b="1" cap="all" dirty="0">
              <a:latin typeface="Cambria" panose="02040503050406030204" pitchFamily="18" charset="0"/>
            </a:endParaRPr>
          </a:p>
        </p:txBody>
      </p:sp>
      <p:sp>
        <p:nvSpPr>
          <p:cNvPr id="9" name="ZoneTexte 8">
            <a:extLst>
              <a:ext uri="{FF2B5EF4-FFF2-40B4-BE49-F238E27FC236}">
                <a16:creationId xmlns:a16="http://schemas.microsoft.com/office/drawing/2014/main" id="{433E71ED-E28C-48B6-ABD5-E7C14B20017E}"/>
              </a:ext>
            </a:extLst>
          </p:cNvPr>
          <p:cNvSpPr txBox="1"/>
          <p:nvPr/>
        </p:nvSpPr>
        <p:spPr>
          <a:xfrm>
            <a:off x="1231900" y="1728272"/>
            <a:ext cx="10566400" cy="3570208"/>
          </a:xfrm>
          <a:prstGeom prst="rect">
            <a:avLst/>
          </a:prstGeom>
          <a:noFill/>
        </p:spPr>
        <p:txBody>
          <a:bodyPr wrap="square">
            <a:spAutoFit/>
          </a:bodyPr>
          <a:lstStyle/>
          <a:p>
            <a:pPr marL="285750" indent="-285750" algn="just">
              <a:spcBef>
                <a:spcPts val="600"/>
              </a:spcBef>
              <a:buClr>
                <a:srgbClr val="C00000"/>
              </a:buClr>
              <a:buFont typeface="Wingdings" panose="05000000000000000000" pitchFamily="2" charset="2"/>
              <a:buChar char="q"/>
            </a:pPr>
            <a:r>
              <a:rPr lang="fr-FR" sz="1600" u="sng" dirty="0">
                <a:latin typeface="Georgia" panose="02040502050405020303" pitchFamily="18" charset="0"/>
                <a:ea typeface="Cambria" panose="02040503050406030204" pitchFamily="18" charset="0"/>
              </a:rPr>
              <a:t>Limite : le refus du contrôle d’opportunité </a:t>
            </a:r>
          </a:p>
          <a:p>
            <a:pPr algn="just">
              <a:spcBef>
                <a:spcPts val="600"/>
              </a:spcBef>
              <a:buClr>
                <a:srgbClr val="C00000"/>
              </a:buClr>
            </a:pPr>
            <a:endParaRPr lang="fr-FR" sz="1400" dirty="0">
              <a:latin typeface="Georgia" panose="02040502050405020303" pitchFamily="18" charset="0"/>
              <a:ea typeface="Cambria" panose="02040503050406030204" pitchFamily="18" charset="0"/>
            </a:endParaRPr>
          </a:p>
          <a:p>
            <a:pPr marL="285750" indent="-285750" algn="just">
              <a:spcBef>
                <a:spcPts val="600"/>
              </a:spcBef>
              <a:buClr>
                <a:srgbClr val="C00000"/>
              </a:buClr>
              <a:buFont typeface="Wingdings" panose="05000000000000000000" pitchFamily="2" charset="2"/>
              <a:buChar char="Ø"/>
            </a:pPr>
            <a:r>
              <a:rPr lang="fr-FR" sz="1400" u="sng" dirty="0">
                <a:latin typeface="Georgia" panose="02040502050405020303" pitchFamily="18" charset="0"/>
                <a:ea typeface="Cambria" panose="02040503050406030204" pitchFamily="18" charset="0"/>
              </a:rPr>
              <a:t>Arrêt n° 54/10 du 19 mars 2010</a:t>
            </a:r>
            <a:r>
              <a:rPr lang="fr-FR" sz="1400" dirty="0">
                <a:latin typeface="Georgia" panose="02040502050405020303" pitchFamily="18" charset="0"/>
                <a:ea typeface="Cambria" panose="02040503050406030204" pitchFamily="18" charset="0"/>
              </a:rPr>
              <a:t> : « </a:t>
            </a:r>
            <a:r>
              <a:rPr lang="fr-FR" sz="1400" i="1" dirty="0">
                <a:latin typeface="Georgia" panose="02040502050405020303" pitchFamily="18" charset="0"/>
                <a:ea typeface="Cambria" panose="02040503050406030204" pitchFamily="18" charset="0"/>
              </a:rPr>
              <a:t>le </a:t>
            </a:r>
            <a:r>
              <a:rPr lang="fr-FR" sz="1400" b="1" i="1" dirty="0">
                <a:latin typeface="Georgia" panose="02040502050405020303" pitchFamily="18" charset="0"/>
                <a:ea typeface="Cambria" panose="02040503050406030204" pitchFamily="18" charset="0"/>
              </a:rPr>
              <a:t>législateur est seul compétent </a:t>
            </a:r>
            <a:r>
              <a:rPr lang="fr-FR" sz="1400" i="1" dirty="0">
                <a:latin typeface="Georgia" panose="02040502050405020303" pitchFamily="18" charset="0"/>
                <a:ea typeface="Cambria" panose="02040503050406030204" pitchFamily="18" charset="0"/>
              </a:rPr>
              <a:t>pour déterminer les impératifs de l’ordre public et les moyens les plus aptes à atteindre leur réalisation; qu’il </a:t>
            </a:r>
            <a:r>
              <a:rPr lang="fr-FR" sz="1400" b="1" i="1" dirty="0">
                <a:latin typeface="Georgia" panose="02040502050405020303" pitchFamily="18" charset="0"/>
                <a:ea typeface="Cambria" panose="02040503050406030204" pitchFamily="18" charset="0"/>
              </a:rPr>
              <a:t>lui appartient d’apprécier </a:t>
            </a:r>
            <a:r>
              <a:rPr lang="fr-FR" sz="1400" i="1" dirty="0">
                <a:latin typeface="Georgia" panose="02040502050405020303" pitchFamily="18" charset="0"/>
                <a:ea typeface="Cambria" panose="02040503050406030204" pitchFamily="18" charset="0"/>
              </a:rPr>
              <a:t>s’il est souhaitable d’instaurer des peines plus sévères quand une infraction nuit particulièrement à l’intérêt général; que la Cour constitutionnelle </a:t>
            </a:r>
            <a:r>
              <a:rPr lang="fr-FR" sz="1400" b="1" i="1" dirty="0">
                <a:latin typeface="Georgia" panose="02040502050405020303" pitchFamily="18" charset="0"/>
                <a:ea typeface="Cambria" panose="02040503050406030204" pitchFamily="18" charset="0"/>
              </a:rPr>
              <a:t>ne pourrait censurer pareil choix </a:t>
            </a:r>
            <a:r>
              <a:rPr lang="fr-FR" sz="1400" i="1" dirty="0">
                <a:latin typeface="Georgia" panose="02040502050405020303" pitchFamily="18" charset="0"/>
                <a:ea typeface="Cambria" panose="02040503050406030204" pitchFamily="18" charset="0"/>
              </a:rPr>
              <a:t>que si celui-ci aboutit à une différence de traitement manifestement déraisonnable d’infractions comparables. </a:t>
            </a:r>
            <a:r>
              <a:rPr lang="fr-FR" sz="1400" dirty="0">
                <a:latin typeface="Georgia" panose="02040502050405020303" pitchFamily="18" charset="0"/>
                <a:ea typeface="Cambria" panose="02040503050406030204" pitchFamily="18" charset="0"/>
              </a:rPr>
              <a:t>»</a:t>
            </a:r>
          </a:p>
          <a:p>
            <a:pPr marL="271463" algn="just">
              <a:spcBef>
                <a:spcPts val="600"/>
              </a:spcBef>
              <a:buClr>
                <a:srgbClr val="C00000"/>
              </a:buClr>
            </a:pPr>
            <a:r>
              <a:rPr lang="fr-FR" sz="1400" dirty="0">
                <a:latin typeface="Georgia" panose="02040502050405020303" pitchFamily="18" charset="0"/>
                <a:ea typeface="Cambria" panose="02040503050406030204" pitchFamily="18" charset="0"/>
              </a:rPr>
              <a:t>« </a:t>
            </a:r>
            <a:r>
              <a:rPr lang="fr-FR" sz="1400" i="1" dirty="0">
                <a:latin typeface="Georgia" panose="02040502050405020303" pitchFamily="18" charset="0"/>
                <a:ea typeface="Cambria" panose="02040503050406030204" pitchFamily="18" charset="0"/>
              </a:rPr>
              <a:t>Considérant qu’au regard de l’objectif poursuivi par le législateur et de </a:t>
            </a:r>
            <a:r>
              <a:rPr lang="fr-FR" sz="1400" b="1" i="1" dirty="0">
                <a:latin typeface="Georgia" panose="02040502050405020303" pitchFamily="18" charset="0"/>
                <a:ea typeface="Cambria" panose="02040503050406030204" pitchFamily="18" charset="0"/>
              </a:rPr>
              <a:t>son très large pouvoir d’appréciation </a:t>
            </a:r>
            <a:r>
              <a:rPr lang="fr-FR" sz="1400" i="1" dirty="0">
                <a:latin typeface="Georgia" panose="02040502050405020303" pitchFamily="18" charset="0"/>
                <a:ea typeface="Cambria" panose="02040503050406030204" pitchFamily="18" charset="0"/>
              </a:rPr>
              <a:t>ainsi que du fait que le juge pénal est appelé à adapter la sanction à la gravité des négligences commises et l’importance des suites, l’aggravation de la sanction de l’article 422 du Code pénal se trouve dans un </a:t>
            </a:r>
            <a:r>
              <a:rPr lang="fr-FR" sz="1400" b="1" i="1" dirty="0">
                <a:latin typeface="Georgia" panose="02040502050405020303" pitchFamily="18" charset="0"/>
                <a:ea typeface="Cambria" panose="02040503050406030204" pitchFamily="18" charset="0"/>
              </a:rPr>
              <a:t>rapport raisonnable de proportionnalité </a:t>
            </a:r>
            <a:r>
              <a:rPr lang="fr-FR" sz="1400" i="1" dirty="0">
                <a:latin typeface="Georgia" panose="02040502050405020303" pitchFamily="18" charset="0"/>
                <a:ea typeface="Cambria" panose="02040503050406030204" pitchFamily="18" charset="0"/>
              </a:rPr>
              <a:t>avec le but poursuivi </a:t>
            </a:r>
            <a:r>
              <a:rPr lang="fr-FR" sz="1400" dirty="0">
                <a:latin typeface="Georgia" panose="02040502050405020303" pitchFamily="18" charset="0"/>
                <a:ea typeface="Cambria" panose="02040503050406030204" pitchFamily="18" charset="0"/>
              </a:rPr>
              <a:t>».</a:t>
            </a:r>
          </a:p>
          <a:p>
            <a:pPr marL="271463" algn="just">
              <a:spcBef>
                <a:spcPts val="600"/>
              </a:spcBef>
              <a:buClr>
                <a:srgbClr val="C00000"/>
              </a:buClr>
            </a:pPr>
            <a:endParaRPr lang="fr-FR" sz="1400" dirty="0">
              <a:latin typeface="Georgia" panose="02040502050405020303" pitchFamily="18" charset="0"/>
              <a:ea typeface="Cambria" panose="02040503050406030204" pitchFamily="18" charset="0"/>
            </a:endParaRPr>
          </a:p>
          <a:p>
            <a:pPr marL="285750" indent="-285750" algn="just">
              <a:spcBef>
                <a:spcPts val="600"/>
              </a:spcBef>
              <a:buClr>
                <a:srgbClr val="C00000"/>
              </a:buClr>
              <a:buFont typeface="Wingdings" panose="05000000000000000000" pitchFamily="2" charset="2"/>
              <a:buChar char="Ø"/>
            </a:pPr>
            <a:r>
              <a:rPr lang="fr-FR" sz="1400" u="sng" dirty="0">
                <a:latin typeface="Georgia" panose="02040502050405020303" pitchFamily="18" charset="0"/>
                <a:ea typeface="Cambria" panose="02040503050406030204" pitchFamily="18" charset="0"/>
              </a:rPr>
              <a:t>Arrêt n° 71/12 du 9 mars 2012</a:t>
            </a:r>
            <a:r>
              <a:rPr lang="fr-FR" sz="1400" dirty="0">
                <a:latin typeface="Georgia" panose="02040502050405020303" pitchFamily="18" charset="0"/>
                <a:ea typeface="Cambria" panose="02040503050406030204" pitchFamily="18" charset="0"/>
              </a:rPr>
              <a:t> : « </a:t>
            </a:r>
            <a:r>
              <a:rPr lang="fr-FR" sz="1400" b="0" i="1" dirty="0">
                <a:solidFill>
                  <a:srgbClr val="000000"/>
                </a:solidFill>
                <a:effectLst/>
                <a:latin typeface="Georgia" panose="02040502050405020303" pitchFamily="18" charset="0"/>
                <a:ea typeface="Cambria" panose="02040503050406030204" pitchFamily="18" charset="0"/>
              </a:rPr>
              <a:t>la loi répond à ces critères et n’a pas dépassé </a:t>
            </a:r>
            <a:r>
              <a:rPr lang="fr-FR" sz="1400" b="1" i="1" dirty="0">
                <a:solidFill>
                  <a:srgbClr val="000000"/>
                </a:solidFill>
                <a:effectLst/>
                <a:latin typeface="Georgia" panose="02040502050405020303" pitchFamily="18" charset="0"/>
                <a:ea typeface="Cambria" panose="02040503050406030204" pitchFamily="18" charset="0"/>
              </a:rPr>
              <a:t>sa marge d’appréciation </a:t>
            </a:r>
            <a:r>
              <a:rPr lang="fr-FR" sz="1400" b="0" i="0" dirty="0">
                <a:solidFill>
                  <a:srgbClr val="000000"/>
                </a:solidFill>
                <a:effectLst/>
                <a:latin typeface="Georgia" panose="02040502050405020303" pitchFamily="18" charset="0"/>
                <a:ea typeface="Cambria" panose="02040503050406030204" pitchFamily="18" charset="0"/>
              </a:rPr>
              <a:t>». </a:t>
            </a:r>
            <a:endParaRPr lang="fr-FR" sz="1400" dirty="0">
              <a:latin typeface="Georgia" panose="02040502050405020303" pitchFamily="18" charset="0"/>
              <a:ea typeface="Cambria" panose="02040503050406030204" pitchFamily="18" charset="0"/>
            </a:endParaRPr>
          </a:p>
          <a:p>
            <a:pPr marL="285750" indent="-285750" algn="just">
              <a:spcBef>
                <a:spcPts val="600"/>
              </a:spcBef>
              <a:buClr>
                <a:srgbClr val="C00000"/>
              </a:buClr>
              <a:buFont typeface="Wingdings" panose="05000000000000000000" pitchFamily="2" charset="2"/>
              <a:buChar char="Ø"/>
            </a:pPr>
            <a:endParaRPr lang="fr-LU" sz="1400" dirty="0">
              <a:latin typeface="Georgia" panose="02040502050405020303" pitchFamily="18" charset="0"/>
              <a:ea typeface="Cambria" panose="02040503050406030204" pitchFamily="18" charset="0"/>
            </a:endParaRPr>
          </a:p>
        </p:txBody>
      </p:sp>
    </p:spTree>
    <p:extLst>
      <p:ext uri="{BB962C8B-B14F-4D97-AF65-F5344CB8AC3E}">
        <p14:creationId xmlns:p14="http://schemas.microsoft.com/office/powerpoint/2010/main" val="154826834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9A65C1-807E-4426-A9B0-A341B2D6698A}"/>
              </a:ext>
            </a:extLst>
          </p:cNvPr>
          <p:cNvSpPr/>
          <p:nvPr/>
        </p:nvSpPr>
        <p:spPr>
          <a:xfrm>
            <a:off x="0" y="5665471"/>
            <a:ext cx="12192000"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a:extLst>
              <a:ext uri="{FF2B5EF4-FFF2-40B4-BE49-F238E27FC236}">
                <a16:creationId xmlns:a16="http://schemas.microsoft.com/office/drawing/2014/main" id="{D4A25645-93F9-488B-A952-0BC6C1111020}"/>
              </a:ext>
            </a:extLst>
          </p:cNvPr>
          <p:cNvSpPr/>
          <p:nvPr/>
        </p:nvSpPr>
        <p:spPr>
          <a:xfrm>
            <a:off x="393700" y="0"/>
            <a:ext cx="444500" cy="6858000"/>
          </a:xfrm>
          <a:prstGeom prst="rect">
            <a:avLst/>
          </a:prstGeom>
          <a:solidFill>
            <a:srgbClr val="DC3C3C"/>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3300"/>
              </a:solidFill>
            </a:endParaRPr>
          </a:p>
        </p:txBody>
      </p:sp>
      <p:sp>
        <p:nvSpPr>
          <p:cNvPr id="6" name="Rectangle 5">
            <a:extLst>
              <a:ext uri="{FF2B5EF4-FFF2-40B4-BE49-F238E27FC236}">
                <a16:creationId xmlns:a16="http://schemas.microsoft.com/office/drawing/2014/main" id="{00268578-8A6E-440D-8EF1-239247CBF2BB}"/>
              </a:ext>
            </a:extLst>
          </p:cNvPr>
          <p:cNvSpPr/>
          <p:nvPr/>
        </p:nvSpPr>
        <p:spPr>
          <a:xfrm>
            <a:off x="0" y="5778500"/>
            <a:ext cx="12192000" cy="127000"/>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7" name="Image 6">
            <a:extLst>
              <a:ext uri="{FF2B5EF4-FFF2-40B4-BE49-F238E27FC236}">
                <a16:creationId xmlns:a16="http://schemas.microsoft.com/office/drawing/2014/main" id="{AD3C961B-4732-4F68-AD53-3301BBE01AD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781550" y="6245555"/>
            <a:ext cx="2809286" cy="229540"/>
          </a:xfrm>
          <a:prstGeom prst="rect">
            <a:avLst/>
          </a:prstGeom>
        </p:spPr>
      </p:pic>
      <p:sp>
        <p:nvSpPr>
          <p:cNvPr id="11" name="ZoneTexte 10">
            <a:extLst>
              <a:ext uri="{FF2B5EF4-FFF2-40B4-BE49-F238E27FC236}">
                <a16:creationId xmlns:a16="http://schemas.microsoft.com/office/drawing/2014/main" id="{EA9F57B3-B48E-43A7-AC1D-802AD2F48F5C}"/>
              </a:ext>
            </a:extLst>
          </p:cNvPr>
          <p:cNvSpPr txBox="1"/>
          <p:nvPr/>
        </p:nvSpPr>
        <p:spPr>
          <a:xfrm>
            <a:off x="1231900" y="368300"/>
            <a:ext cx="10566400" cy="129266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600"/>
              </a:spcBef>
              <a:spcAft>
                <a:spcPts val="0"/>
              </a:spcAft>
              <a:buClrTx/>
              <a:buSzTx/>
              <a:buFontTx/>
              <a:buNone/>
              <a:tabLst/>
              <a:defRPr/>
            </a:pPr>
            <a:r>
              <a:rPr kumimoji="0" lang="fr-LU" sz="2000" b="1" i="0" u="none" strike="noStrike" kern="1200" cap="all" spc="0" normalizeH="0" baseline="0" noProof="0" dirty="0">
                <a:ln>
                  <a:noFill/>
                </a:ln>
                <a:solidFill>
                  <a:prstClr val="black"/>
                </a:solidFill>
                <a:effectLst/>
                <a:uLnTx/>
                <a:uFillTx/>
                <a:latin typeface="Georgia" panose="02040502050405020303" pitchFamily="18" charset="0"/>
                <a:ea typeface="+mn-ea"/>
                <a:cs typeface="+mn-cs"/>
              </a:rPr>
              <a:t>2. La constitutionnalisation jurisprudentielle du droit pénal</a:t>
            </a:r>
          </a:p>
          <a:p>
            <a:pPr marL="271463" marR="0" lvl="0" indent="0" algn="just" defTabSz="914400" rtl="0" eaLnBrk="1" fontAlgn="auto" latinLnBrk="0" hangingPunct="1">
              <a:lnSpc>
                <a:spcPct val="100000"/>
              </a:lnSpc>
              <a:spcBef>
                <a:spcPts val="600"/>
              </a:spcBef>
              <a:spcAft>
                <a:spcPts val="0"/>
              </a:spcAft>
              <a:buClrTx/>
              <a:buSzTx/>
              <a:buFontTx/>
              <a:buNone/>
              <a:tabLst/>
              <a:defRPr/>
            </a:pPr>
            <a:r>
              <a:rPr kumimoji="0" lang="fr-LU" sz="1600" b="1" i="0" u="none" strike="noStrike" kern="1200" cap="all" spc="0" normalizeH="0" baseline="0" noProof="0" dirty="0">
                <a:ln>
                  <a:noFill/>
                </a:ln>
                <a:solidFill>
                  <a:prstClr val="black"/>
                </a:solidFill>
                <a:effectLst/>
                <a:uLnTx/>
                <a:uFillTx/>
                <a:latin typeface="Georgia" panose="02040502050405020303" pitchFamily="18" charset="0"/>
                <a:ea typeface="+mn-ea"/>
                <a:cs typeface="+mn-cs"/>
              </a:rPr>
              <a:t>2. 2. l’œuvre des juridictions judiciaires</a:t>
            </a:r>
          </a:p>
          <a:p>
            <a:pPr marL="571500" indent="-571500" algn="just">
              <a:spcBef>
                <a:spcPts val="600"/>
              </a:spcBef>
              <a:buAutoNum type="romanUcPeriod"/>
            </a:pPr>
            <a:endParaRPr lang="fr-LU" sz="3200" b="1" cap="all" dirty="0">
              <a:latin typeface="Cambria" panose="02040503050406030204" pitchFamily="18" charset="0"/>
            </a:endParaRPr>
          </a:p>
        </p:txBody>
      </p:sp>
      <p:sp>
        <p:nvSpPr>
          <p:cNvPr id="9" name="ZoneTexte 8">
            <a:extLst>
              <a:ext uri="{FF2B5EF4-FFF2-40B4-BE49-F238E27FC236}">
                <a16:creationId xmlns:a16="http://schemas.microsoft.com/office/drawing/2014/main" id="{433E71ED-E28C-48B6-ABD5-E7C14B20017E}"/>
              </a:ext>
            </a:extLst>
          </p:cNvPr>
          <p:cNvSpPr txBox="1"/>
          <p:nvPr/>
        </p:nvSpPr>
        <p:spPr>
          <a:xfrm>
            <a:off x="1231900" y="2001017"/>
            <a:ext cx="10566400" cy="2646878"/>
          </a:xfrm>
          <a:prstGeom prst="rect">
            <a:avLst/>
          </a:prstGeom>
          <a:noFill/>
        </p:spPr>
        <p:txBody>
          <a:bodyPr wrap="square">
            <a:spAutoFit/>
          </a:bodyPr>
          <a:lstStyle/>
          <a:p>
            <a:pPr marL="285750" indent="-285750" algn="just">
              <a:spcBef>
                <a:spcPts val="600"/>
              </a:spcBef>
              <a:buClr>
                <a:srgbClr val="C00000"/>
              </a:buClr>
              <a:buFont typeface="Wingdings" panose="05000000000000000000" pitchFamily="2" charset="2"/>
              <a:buChar char="Ø"/>
            </a:pPr>
            <a:r>
              <a:rPr lang="fr-LU" sz="1400" dirty="0">
                <a:latin typeface="Georgia" panose="02040502050405020303" pitchFamily="18" charset="0"/>
              </a:rPr>
              <a:t>Incompétence de principe</a:t>
            </a:r>
          </a:p>
          <a:p>
            <a:pPr algn="just">
              <a:spcBef>
                <a:spcPts val="600"/>
              </a:spcBef>
              <a:buClr>
                <a:srgbClr val="C00000"/>
              </a:buClr>
            </a:pPr>
            <a:endParaRPr lang="fr-LU" sz="1400" dirty="0">
              <a:latin typeface="Georgia" panose="02040502050405020303" pitchFamily="18" charset="0"/>
            </a:endParaRPr>
          </a:p>
          <a:p>
            <a:pPr marL="285750" indent="-285750" algn="just">
              <a:spcBef>
                <a:spcPts val="600"/>
              </a:spcBef>
              <a:buClr>
                <a:srgbClr val="C00000"/>
              </a:buClr>
              <a:buFont typeface="Wingdings" panose="05000000000000000000" pitchFamily="2" charset="2"/>
              <a:buChar char="Ø"/>
            </a:pPr>
            <a:r>
              <a:rPr lang="fr-LU" sz="1400" dirty="0">
                <a:latin typeface="Georgia" panose="02040502050405020303" pitchFamily="18" charset="0"/>
              </a:rPr>
              <a:t>Néanmoins, quatre formes de participation :</a:t>
            </a:r>
          </a:p>
          <a:p>
            <a:pPr algn="just">
              <a:spcBef>
                <a:spcPts val="600"/>
              </a:spcBef>
              <a:buClr>
                <a:srgbClr val="C00000"/>
              </a:buClr>
            </a:pPr>
            <a:r>
              <a:rPr lang="fr-LU" sz="1400" dirty="0">
                <a:latin typeface="Georgia" panose="02040502050405020303" pitchFamily="18" charset="0"/>
              </a:rPr>
              <a:t>              ⤷ l’exception d’illégalité (art. 95 </a:t>
            </a:r>
            <a:r>
              <a:rPr lang="fr-LU" sz="1400" dirty="0" err="1">
                <a:latin typeface="Georgia" panose="02040502050405020303" pitchFamily="18" charset="0"/>
              </a:rPr>
              <a:t>Constit</a:t>
            </a:r>
            <a:r>
              <a:rPr lang="fr-LU" sz="1400" dirty="0">
                <a:latin typeface="Georgia" panose="02040502050405020303" pitchFamily="18" charset="0"/>
              </a:rPr>
              <a:t>.)</a:t>
            </a:r>
          </a:p>
          <a:p>
            <a:pPr algn="just">
              <a:spcBef>
                <a:spcPts val="600"/>
              </a:spcBef>
              <a:buClr>
                <a:srgbClr val="C00000"/>
              </a:buClr>
            </a:pPr>
            <a:r>
              <a:rPr lang="fr-LU" sz="1400" dirty="0">
                <a:latin typeface="Georgia" panose="02040502050405020303" pitchFamily="18" charset="0"/>
              </a:rPr>
              <a:t>              ⤷ le contrôle de conventionnalité </a:t>
            </a:r>
          </a:p>
          <a:p>
            <a:pPr algn="just">
              <a:spcBef>
                <a:spcPts val="600"/>
              </a:spcBef>
              <a:buClr>
                <a:srgbClr val="C00000"/>
              </a:buClr>
            </a:pPr>
            <a:r>
              <a:rPr lang="fr-LU" sz="1400" dirty="0">
                <a:latin typeface="Georgia" panose="02040502050405020303" pitchFamily="18" charset="0"/>
              </a:rPr>
              <a:t>              ⤷ la transmission des questions préjudicielles </a:t>
            </a:r>
          </a:p>
          <a:p>
            <a:pPr algn="just">
              <a:spcBef>
                <a:spcPts val="600"/>
              </a:spcBef>
              <a:buClr>
                <a:srgbClr val="C00000"/>
              </a:buClr>
            </a:pPr>
            <a:r>
              <a:rPr lang="fr-LU" sz="1400" dirty="0">
                <a:latin typeface="Georgia" panose="02040502050405020303" pitchFamily="18" charset="0"/>
              </a:rPr>
              <a:t>              ⤷ l’interprétation de principes à valeur constitutionnelle</a:t>
            </a:r>
          </a:p>
          <a:p>
            <a:pPr marL="285750" indent="-285750" algn="just">
              <a:spcBef>
                <a:spcPts val="600"/>
              </a:spcBef>
              <a:buClr>
                <a:srgbClr val="C00000"/>
              </a:buClr>
              <a:buFont typeface="Wingdings" panose="05000000000000000000" pitchFamily="2" charset="2"/>
              <a:buChar char="Ø"/>
            </a:pPr>
            <a:endParaRPr lang="fr-FR" sz="1400" dirty="0">
              <a:latin typeface="Georgia" panose="02040502050405020303" pitchFamily="18" charset="0"/>
            </a:endParaRPr>
          </a:p>
          <a:p>
            <a:pPr marL="285750" indent="-285750" algn="just">
              <a:spcBef>
                <a:spcPts val="600"/>
              </a:spcBef>
              <a:buClr>
                <a:srgbClr val="C00000"/>
              </a:buClr>
              <a:buFont typeface="Wingdings" panose="05000000000000000000" pitchFamily="2" charset="2"/>
              <a:buChar char="Ø"/>
            </a:pPr>
            <a:endParaRPr lang="fr-LU" sz="1400" dirty="0">
              <a:latin typeface="Georgia" panose="02040502050405020303" pitchFamily="18" charset="0"/>
            </a:endParaRPr>
          </a:p>
        </p:txBody>
      </p:sp>
    </p:spTree>
    <p:extLst>
      <p:ext uri="{BB962C8B-B14F-4D97-AF65-F5344CB8AC3E}">
        <p14:creationId xmlns:p14="http://schemas.microsoft.com/office/powerpoint/2010/main" val="398230170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9A65C1-807E-4426-A9B0-A341B2D6698A}"/>
              </a:ext>
            </a:extLst>
          </p:cNvPr>
          <p:cNvSpPr/>
          <p:nvPr/>
        </p:nvSpPr>
        <p:spPr>
          <a:xfrm>
            <a:off x="0" y="5665471"/>
            <a:ext cx="12192000"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a:extLst>
              <a:ext uri="{FF2B5EF4-FFF2-40B4-BE49-F238E27FC236}">
                <a16:creationId xmlns:a16="http://schemas.microsoft.com/office/drawing/2014/main" id="{D4A25645-93F9-488B-A952-0BC6C1111020}"/>
              </a:ext>
            </a:extLst>
          </p:cNvPr>
          <p:cNvSpPr/>
          <p:nvPr/>
        </p:nvSpPr>
        <p:spPr>
          <a:xfrm>
            <a:off x="393700" y="0"/>
            <a:ext cx="444500" cy="6858000"/>
          </a:xfrm>
          <a:prstGeom prst="rect">
            <a:avLst/>
          </a:prstGeom>
          <a:solidFill>
            <a:srgbClr val="DC3C3C"/>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3300"/>
              </a:solidFill>
            </a:endParaRPr>
          </a:p>
        </p:txBody>
      </p:sp>
      <p:sp>
        <p:nvSpPr>
          <p:cNvPr id="6" name="Rectangle 5">
            <a:extLst>
              <a:ext uri="{FF2B5EF4-FFF2-40B4-BE49-F238E27FC236}">
                <a16:creationId xmlns:a16="http://schemas.microsoft.com/office/drawing/2014/main" id="{00268578-8A6E-440D-8EF1-239247CBF2BB}"/>
              </a:ext>
            </a:extLst>
          </p:cNvPr>
          <p:cNvSpPr/>
          <p:nvPr/>
        </p:nvSpPr>
        <p:spPr>
          <a:xfrm>
            <a:off x="0" y="5778500"/>
            <a:ext cx="12192000" cy="127000"/>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7" name="Image 6">
            <a:extLst>
              <a:ext uri="{FF2B5EF4-FFF2-40B4-BE49-F238E27FC236}">
                <a16:creationId xmlns:a16="http://schemas.microsoft.com/office/drawing/2014/main" id="{AD3C961B-4732-4F68-AD53-3301BBE01AD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781550" y="6245555"/>
            <a:ext cx="2809286" cy="229540"/>
          </a:xfrm>
          <a:prstGeom prst="rect">
            <a:avLst/>
          </a:prstGeom>
        </p:spPr>
      </p:pic>
      <p:sp>
        <p:nvSpPr>
          <p:cNvPr id="11" name="ZoneTexte 10">
            <a:extLst>
              <a:ext uri="{FF2B5EF4-FFF2-40B4-BE49-F238E27FC236}">
                <a16:creationId xmlns:a16="http://schemas.microsoft.com/office/drawing/2014/main" id="{EA9F57B3-B48E-43A7-AC1D-802AD2F48F5C}"/>
              </a:ext>
            </a:extLst>
          </p:cNvPr>
          <p:cNvSpPr txBox="1"/>
          <p:nvPr/>
        </p:nvSpPr>
        <p:spPr>
          <a:xfrm>
            <a:off x="1231900" y="368300"/>
            <a:ext cx="10566400" cy="72327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600"/>
              </a:spcBef>
              <a:spcAft>
                <a:spcPts val="0"/>
              </a:spcAft>
              <a:buClrTx/>
              <a:buSzTx/>
              <a:buFontTx/>
              <a:buNone/>
              <a:tabLst/>
              <a:defRPr/>
            </a:pPr>
            <a:r>
              <a:rPr kumimoji="0" lang="fr-LU" sz="2000" b="1" i="0" u="none" strike="noStrike" kern="1200" cap="all" spc="0" normalizeH="0" baseline="0" noProof="0" dirty="0">
                <a:ln>
                  <a:noFill/>
                </a:ln>
                <a:solidFill>
                  <a:prstClr val="black"/>
                </a:solidFill>
                <a:effectLst/>
                <a:uLnTx/>
                <a:uFillTx/>
                <a:latin typeface="Georgia" panose="02040502050405020303" pitchFamily="18" charset="0"/>
                <a:ea typeface="+mn-ea"/>
                <a:cs typeface="+mn-cs"/>
              </a:rPr>
              <a:t>2. La constitutionnalisation jurisprudentielle du droit pénal</a:t>
            </a:r>
          </a:p>
          <a:p>
            <a:pPr marL="271463" marR="0" lvl="0" indent="0" algn="just" defTabSz="914400" rtl="0" eaLnBrk="1" fontAlgn="auto" latinLnBrk="0" hangingPunct="1">
              <a:lnSpc>
                <a:spcPct val="100000"/>
              </a:lnSpc>
              <a:spcBef>
                <a:spcPts val="600"/>
              </a:spcBef>
              <a:spcAft>
                <a:spcPts val="0"/>
              </a:spcAft>
              <a:buClrTx/>
              <a:buSzTx/>
              <a:buFontTx/>
              <a:buNone/>
              <a:tabLst/>
              <a:defRPr/>
            </a:pPr>
            <a:r>
              <a:rPr kumimoji="0" lang="fr-LU" sz="1600" b="1" i="0" u="none" strike="noStrike" kern="1200" cap="all" spc="0" normalizeH="0" baseline="0" noProof="0" dirty="0">
                <a:ln>
                  <a:noFill/>
                </a:ln>
                <a:solidFill>
                  <a:prstClr val="black"/>
                </a:solidFill>
                <a:effectLst/>
                <a:uLnTx/>
                <a:uFillTx/>
                <a:latin typeface="Georgia" panose="02040502050405020303" pitchFamily="18" charset="0"/>
                <a:ea typeface="+mn-ea"/>
                <a:cs typeface="+mn-cs"/>
              </a:rPr>
              <a:t>2. 2. l’œuvre des juridictions judiciaires</a:t>
            </a:r>
          </a:p>
        </p:txBody>
      </p:sp>
      <p:sp>
        <p:nvSpPr>
          <p:cNvPr id="9" name="ZoneTexte 8">
            <a:extLst>
              <a:ext uri="{FF2B5EF4-FFF2-40B4-BE49-F238E27FC236}">
                <a16:creationId xmlns:a16="http://schemas.microsoft.com/office/drawing/2014/main" id="{433E71ED-E28C-48B6-ABD5-E7C14B20017E}"/>
              </a:ext>
            </a:extLst>
          </p:cNvPr>
          <p:cNvSpPr txBox="1"/>
          <p:nvPr/>
        </p:nvSpPr>
        <p:spPr>
          <a:xfrm>
            <a:off x="1231900" y="1790090"/>
            <a:ext cx="10566400" cy="3600986"/>
          </a:xfrm>
          <a:prstGeom prst="rect">
            <a:avLst/>
          </a:prstGeom>
          <a:noFill/>
        </p:spPr>
        <p:txBody>
          <a:bodyPr wrap="square">
            <a:spAutoFit/>
          </a:bodyPr>
          <a:lstStyle/>
          <a:p>
            <a:pPr marL="285750" indent="-285750" algn="just">
              <a:spcBef>
                <a:spcPts val="600"/>
              </a:spcBef>
              <a:buClr>
                <a:srgbClr val="C00000"/>
              </a:buClr>
              <a:buFont typeface="Wingdings" panose="05000000000000000000" pitchFamily="2" charset="2"/>
              <a:buChar char="q"/>
            </a:pPr>
            <a:r>
              <a:rPr lang="fr-FR" sz="1600" u="sng" dirty="0">
                <a:latin typeface="Georgia" panose="02040502050405020303" pitchFamily="18" charset="0"/>
                <a:ea typeface="Cambria" panose="02040503050406030204" pitchFamily="18" charset="0"/>
              </a:rPr>
              <a:t>L’exception d’illégalité </a:t>
            </a:r>
          </a:p>
          <a:p>
            <a:pPr marL="285750" indent="-285750" algn="just">
              <a:spcBef>
                <a:spcPts val="600"/>
              </a:spcBef>
              <a:buClr>
                <a:srgbClr val="C00000"/>
              </a:buClr>
              <a:buFont typeface="Wingdings" panose="05000000000000000000" pitchFamily="2" charset="2"/>
              <a:buChar char="Ø"/>
            </a:pPr>
            <a:endParaRPr lang="fr-FR" sz="1400" dirty="0">
              <a:latin typeface="Georgia" panose="02040502050405020303" pitchFamily="18" charset="0"/>
            </a:endParaRPr>
          </a:p>
          <a:p>
            <a:pPr marL="285750" indent="-285750" algn="just">
              <a:spcBef>
                <a:spcPts val="600"/>
              </a:spcBef>
              <a:buClr>
                <a:srgbClr val="C00000"/>
              </a:buClr>
              <a:buFont typeface="Wingdings" panose="05000000000000000000" pitchFamily="2" charset="2"/>
              <a:buChar char="Ø"/>
            </a:pPr>
            <a:r>
              <a:rPr lang="fr-LU" sz="1400" u="sng" dirty="0">
                <a:latin typeface="Georgia" panose="02040502050405020303" pitchFamily="18" charset="0"/>
              </a:rPr>
              <a:t>Art. 95</a:t>
            </a:r>
            <a:r>
              <a:rPr lang="fr-LU" sz="1400" dirty="0">
                <a:latin typeface="Georgia" panose="02040502050405020303" pitchFamily="18" charset="0"/>
              </a:rPr>
              <a:t> : « </a:t>
            </a:r>
            <a:r>
              <a:rPr lang="fr-FR" sz="1400" dirty="0">
                <a:latin typeface="Georgia" panose="02040502050405020303" pitchFamily="18" charset="0"/>
              </a:rPr>
              <a:t> </a:t>
            </a:r>
            <a:r>
              <a:rPr lang="fr-FR" sz="1400" i="1" dirty="0">
                <a:latin typeface="Georgia" panose="02040502050405020303" pitchFamily="18" charset="0"/>
              </a:rPr>
              <a:t>Les cours et tribunaux n’appliquent les arrêtés et règlements généraux et locaux qu’autant qu’ils sont conformes </a:t>
            </a:r>
            <a:r>
              <a:rPr lang="fr-FR" sz="1400" b="1" i="1" dirty="0">
                <a:latin typeface="Georgia" panose="02040502050405020303" pitchFamily="18" charset="0"/>
              </a:rPr>
              <a:t>aux lois.</a:t>
            </a:r>
            <a:r>
              <a:rPr lang="fr-LU" sz="1400" b="1" i="1" dirty="0">
                <a:latin typeface="Georgia" panose="02040502050405020303" pitchFamily="18" charset="0"/>
              </a:rPr>
              <a:t> </a:t>
            </a:r>
            <a:r>
              <a:rPr lang="fr-LU" sz="1400" dirty="0">
                <a:latin typeface="Georgia" panose="02040502050405020303" pitchFamily="18" charset="0"/>
              </a:rPr>
              <a:t>» </a:t>
            </a:r>
          </a:p>
          <a:p>
            <a:pPr marL="269875" algn="just">
              <a:spcBef>
                <a:spcPts val="600"/>
              </a:spcBef>
              <a:buClr>
                <a:srgbClr val="C00000"/>
              </a:buClr>
            </a:pPr>
            <a:r>
              <a:rPr lang="fr-FR" sz="1400" u="sng" dirty="0">
                <a:latin typeface="Georgia" panose="02040502050405020303" pitchFamily="18" charset="0"/>
              </a:rPr>
              <a:t>Art. 86 nouveau</a:t>
            </a:r>
            <a:r>
              <a:rPr lang="fr-FR" sz="1400" dirty="0">
                <a:latin typeface="Georgia" panose="02040502050405020303" pitchFamily="18" charset="0"/>
              </a:rPr>
              <a:t> : « </a:t>
            </a:r>
            <a:r>
              <a:rPr lang="fr-FR" sz="1400" i="1" dirty="0">
                <a:latin typeface="Georgia" panose="02040502050405020303" pitchFamily="18" charset="0"/>
              </a:rPr>
              <a:t>Les juridictions n’appliquent les lois et règlements que pour autant qu’ils sont conformes </a:t>
            </a:r>
            <a:r>
              <a:rPr lang="fr-FR" sz="1400" b="1" i="1" dirty="0">
                <a:latin typeface="Georgia" panose="02040502050405020303" pitchFamily="18" charset="0"/>
              </a:rPr>
              <a:t>aux normes de droit supérieures. </a:t>
            </a:r>
            <a:r>
              <a:rPr lang="fr-FR" sz="1400" dirty="0">
                <a:latin typeface="Georgia" panose="02040502050405020303" pitchFamily="18" charset="0"/>
              </a:rPr>
              <a:t>» </a:t>
            </a:r>
            <a:endParaRPr lang="fr-LU" sz="1400" dirty="0">
              <a:latin typeface="Georgia" panose="02040502050405020303" pitchFamily="18" charset="0"/>
            </a:endParaRPr>
          </a:p>
          <a:p>
            <a:pPr algn="just">
              <a:spcBef>
                <a:spcPts val="600"/>
              </a:spcBef>
              <a:buClr>
                <a:srgbClr val="C00000"/>
              </a:buClr>
            </a:pPr>
            <a:endParaRPr lang="fr-LU" sz="1400" dirty="0">
              <a:latin typeface="Georgia" panose="02040502050405020303" pitchFamily="18" charset="0"/>
            </a:endParaRPr>
          </a:p>
          <a:p>
            <a:pPr marL="285750" indent="-285750" algn="just">
              <a:spcBef>
                <a:spcPts val="600"/>
              </a:spcBef>
              <a:buClr>
                <a:srgbClr val="C00000"/>
              </a:buClr>
              <a:buFont typeface="Wingdings" panose="05000000000000000000" pitchFamily="2" charset="2"/>
              <a:buChar char="Ø"/>
            </a:pPr>
            <a:r>
              <a:rPr lang="fr-FR" sz="1400" dirty="0">
                <a:latin typeface="Georgia" panose="02040502050405020303" pitchFamily="18" charset="0"/>
              </a:rPr>
              <a:t>« </a:t>
            </a:r>
            <a:r>
              <a:rPr lang="fr-FR" sz="1400" i="1" dirty="0">
                <a:latin typeface="Georgia" panose="02040502050405020303" pitchFamily="18" charset="0"/>
              </a:rPr>
              <a:t>La fonction attribuée à la Cour constitutionnelle par la Constitution est de statuer sur la </a:t>
            </a:r>
            <a:r>
              <a:rPr lang="fr-FR" sz="1400" b="1" i="1" dirty="0">
                <a:latin typeface="Georgia" panose="02040502050405020303" pitchFamily="18" charset="0"/>
              </a:rPr>
              <a:t>conformité des lois </a:t>
            </a:r>
            <a:r>
              <a:rPr lang="fr-FR" sz="1400" i="1" dirty="0">
                <a:latin typeface="Georgia" panose="02040502050405020303" pitchFamily="18" charset="0"/>
              </a:rPr>
              <a:t>à la Constitution. Ce sont les </a:t>
            </a:r>
            <a:r>
              <a:rPr lang="fr-FR" sz="1400" b="1" i="1" dirty="0">
                <a:latin typeface="Georgia" panose="02040502050405020303" pitchFamily="18" charset="0"/>
              </a:rPr>
              <a:t>lois au sens formel </a:t>
            </a:r>
            <a:r>
              <a:rPr lang="fr-FR" sz="1400" i="1" dirty="0">
                <a:latin typeface="Georgia" panose="02040502050405020303" pitchFamily="18" charset="0"/>
              </a:rPr>
              <a:t>qui sont visées par l’article 95ter de la Constitution, </a:t>
            </a:r>
            <a:r>
              <a:rPr lang="fr-FR" sz="1400" b="1" i="1" dirty="0">
                <a:latin typeface="Georgia" panose="02040502050405020303" pitchFamily="18" charset="0"/>
              </a:rPr>
              <a:t>à l’exclusion donc des règlements et arrêtés grand ducaux </a:t>
            </a:r>
            <a:r>
              <a:rPr lang="fr-FR" sz="1400" i="1" dirty="0">
                <a:latin typeface="Georgia" panose="02040502050405020303" pitchFamily="18" charset="0"/>
              </a:rPr>
              <a:t>dont le contrôle de constitutionnalité est réservé aux </a:t>
            </a:r>
            <a:r>
              <a:rPr lang="fr-FR" sz="1400" b="1" i="1" dirty="0">
                <a:latin typeface="Georgia" panose="02040502050405020303" pitchFamily="18" charset="0"/>
              </a:rPr>
              <a:t>juridictions ordinaires </a:t>
            </a:r>
            <a:r>
              <a:rPr lang="fr-FR" sz="1400" i="1" dirty="0">
                <a:latin typeface="Georgia" panose="02040502050405020303" pitchFamily="18" charset="0"/>
              </a:rPr>
              <a:t>en vertu de l’article 95 de la Constitution. Les règlements grand-ducaux sont soumis au contrôle incident des « Cours et Tribunaux », conformément à l’article 95 de la Constitution</a:t>
            </a:r>
            <a:r>
              <a:rPr lang="fr-FR" sz="1400" dirty="0">
                <a:latin typeface="Georgia" panose="02040502050405020303" pitchFamily="18" charset="0"/>
              </a:rPr>
              <a:t> » (</a:t>
            </a:r>
            <a:r>
              <a:rPr lang="fr-FR" sz="1400" i="1" dirty="0">
                <a:latin typeface="Georgia" panose="02040502050405020303" pitchFamily="18" charset="0"/>
              </a:rPr>
              <a:t>Le Conseil d’Etat, gardien de la Constitution et des Droits et Libertés fondamentaux</a:t>
            </a:r>
            <a:r>
              <a:rPr lang="fr-FR" sz="1400" dirty="0">
                <a:latin typeface="Georgia" panose="02040502050405020303" pitchFamily="18" charset="0"/>
              </a:rPr>
              <a:t>, Luxembourg, 2006, p. 145 ; </a:t>
            </a:r>
            <a:r>
              <a:rPr lang="fr-FR" sz="1400" i="1" dirty="0">
                <a:latin typeface="Georgia" panose="02040502050405020303" pitchFamily="18" charset="0"/>
              </a:rPr>
              <a:t>cf</a:t>
            </a:r>
            <a:r>
              <a:rPr lang="fr-FR" sz="1400" dirty="0">
                <a:latin typeface="Georgia" panose="02040502050405020303" pitchFamily="18" charset="0"/>
              </a:rPr>
              <a:t>. également Cour, 12 juillet 2018, n° 42986 du rôle)</a:t>
            </a:r>
          </a:p>
          <a:p>
            <a:pPr marL="285750" indent="-285750" algn="just">
              <a:spcBef>
                <a:spcPts val="600"/>
              </a:spcBef>
              <a:buClr>
                <a:srgbClr val="C00000"/>
              </a:buClr>
              <a:buFont typeface="Wingdings" panose="05000000000000000000" pitchFamily="2" charset="2"/>
              <a:buChar char="Ø"/>
            </a:pPr>
            <a:endParaRPr lang="fr-LU" sz="1400" dirty="0">
              <a:latin typeface="Georgia" panose="02040502050405020303" pitchFamily="18" charset="0"/>
            </a:endParaRPr>
          </a:p>
        </p:txBody>
      </p:sp>
    </p:spTree>
    <p:extLst>
      <p:ext uri="{BB962C8B-B14F-4D97-AF65-F5344CB8AC3E}">
        <p14:creationId xmlns:p14="http://schemas.microsoft.com/office/powerpoint/2010/main" val="316880900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9A65C1-807E-4426-A9B0-A341B2D6698A}"/>
              </a:ext>
            </a:extLst>
          </p:cNvPr>
          <p:cNvSpPr/>
          <p:nvPr/>
        </p:nvSpPr>
        <p:spPr>
          <a:xfrm>
            <a:off x="0" y="5665471"/>
            <a:ext cx="12192000"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a:extLst>
              <a:ext uri="{FF2B5EF4-FFF2-40B4-BE49-F238E27FC236}">
                <a16:creationId xmlns:a16="http://schemas.microsoft.com/office/drawing/2014/main" id="{D4A25645-93F9-488B-A952-0BC6C1111020}"/>
              </a:ext>
            </a:extLst>
          </p:cNvPr>
          <p:cNvSpPr/>
          <p:nvPr/>
        </p:nvSpPr>
        <p:spPr>
          <a:xfrm>
            <a:off x="393700" y="0"/>
            <a:ext cx="444500" cy="6858000"/>
          </a:xfrm>
          <a:prstGeom prst="rect">
            <a:avLst/>
          </a:prstGeom>
          <a:solidFill>
            <a:srgbClr val="DC3C3C"/>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3300"/>
              </a:solidFill>
            </a:endParaRPr>
          </a:p>
        </p:txBody>
      </p:sp>
      <p:sp>
        <p:nvSpPr>
          <p:cNvPr id="6" name="Rectangle 5">
            <a:extLst>
              <a:ext uri="{FF2B5EF4-FFF2-40B4-BE49-F238E27FC236}">
                <a16:creationId xmlns:a16="http://schemas.microsoft.com/office/drawing/2014/main" id="{00268578-8A6E-440D-8EF1-239247CBF2BB}"/>
              </a:ext>
            </a:extLst>
          </p:cNvPr>
          <p:cNvSpPr/>
          <p:nvPr/>
        </p:nvSpPr>
        <p:spPr>
          <a:xfrm>
            <a:off x="0" y="5778500"/>
            <a:ext cx="12192000" cy="127000"/>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7" name="Image 6">
            <a:extLst>
              <a:ext uri="{FF2B5EF4-FFF2-40B4-BE49-F238E27FC236}">
                <a16:creationId xmlns:a16="http://schemas.microsoft.com/office/drawing/2014/main" id="{AD3C961B-4732-4F68-AD53-3301BBE01AD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781550" y="6245555"/>
            <a:ext cx="2809286" cy="229540"/>
          </a:xfrm>
          <a:prstGeom prst="rect">
            <a:avLst/>
          </a:prstGeom>
        </p:spPr>
      </p:pic>
      <p:sp>
        <p:nvSpPr>
          <p:cNvPr id="11" name="ZoneTexte 10">
            <a:extLst>
              <a:ext uri="{FF2B5EF4-FFF2-40B4-BE49-F238E27FC236}">
                <a16:creationId xmlns:a16="http://schemas.microsoft.com/office/drawing/2014/main" id="{EA9F57B3-B48E-43A7-AC1D-802AD2F48F5C}"/>
              </a:ext>
            </a:extLst>
          </p:cNvPr>
          <p:cNvSpPr txBox="1"/>
          <p:nvPr/>
        </p:nvSpPr>
        <p:spPr>
          <a:xfrm>
            <a:off x="1231900" y="368300"/>
            <a:ext cx="10566400" cy="72327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600"/>
              </a:spcBef>
              <a:spcAft>
                <a:spcPts val="0"/>
              </a:spcAft>
              <a:buClrTx/>
              <a:buSzTx/>
              <a:buFontTx/>
              <a:buNone/>
              <a:tabLst/>
              <a:defRPr/>
            </a:pPr>
            <a:r>
              <a:rPr kumimoji="0" lang="fr-LU" sz="2000" b="1" i="0" u="none" strike="noStrike" kern="1200" cap="all" spc="0" normalizeH="0" baseline="0" noProof="0" dirty="0">
                <a:ln>
                  <a:noFill/>
                </a:ln>
                <a:solidFill>
                  <a:prstClr val="black"/>
                </a:solidFill>
                <a:effectLst/>
                <a:uLnTx/>
                <a:uFillTx/>
                <a:latin typeface="Georgia" panose="02040502050405020303" pitchFamily="18" charset="0"/>
                <a:ea typeface="+mn-ea"/>
                <a:cs typeface="+mn-cs"/>
              </a:rPr>
              <a:t>2. La constitutionnalisation jurisprudentielle du droit pénal</a:t>
            </a:r>
          </a:p>
          <a:p>
            <a:pPr marL="271463" marR="0" lvl="0" indent="0" algn="just" defTabSz="914400" rtl="0" eaLnBrk="1" fontAlgn="auto" latinLnBrk="0" hangingPunct="1">
              <a:lnSpc>
                <a:spcPct val="100000"/>
              </a:lnSpc>
              <a:spcBef>
                <a:spcPts val="600"/>
              </a:spcBef>
              <a:spcAft>
                <a:spcPts val="0"/>
              </a:spcAft>
              <a:buClrTx/>
              <a:buSzTx/>
              <a:buFontTx/>
              <a:buNone/>
              <a:tabLst/>
              <a:defRPr/>
            </a:pPr>
            <a:r>
              <a:rPr kumimoji="0" lang="fr-LU" sz="1600" b="1" i="0" u="none" strike="noStrike" kern="1200" cap="all" spc="0" normalizeH="0" baseline="0" noProof="0" dirty="0">
                <a:ln>
                  <a:noFill/>
                </a:ln>
                <a:solidFill>
                  <a:prstClr val="black"/>
                </a:solidFill>
                <a:effectLst/>
                <a:uLnTx/>
                <a:uFillTx/>
                <a:latin typeface="Georgia" panose="02040502050405020303" pitchFamily="18" charset="0"/>
                <a:ea typeface="+mn-ea"/>
                <a:cs typeface="+mn-cs"/>
              </a:rPr>
              <a:t>2. 2. l’œuvre des juridictions judiciaires</a:t>
            </a:r>
          </a:p>
        </p:txBody>
      </p:sp>
      <p:sp>
        <p:nvSpPr>
          <p:cNvPr id="9" name="ZoneTexte 8">
            <a:extLst>
              <a:ext uri="{FF2B5EF4-FFF2-40B4-BE49-F238E27FC236}">
                <a16:creationId xmlns:a16="http://schemas.microsoft.com/office/drawing/2014/main" id="{433E71ED-E28C-48B6-ABD5-E7C14B20017E}"/>
              </a:ext>
            </a:extLst>
          </p:cNvPr>
          <p:cNvSpPr txBox="1"/>
          <p:nvPr/>
        </p:nvSpPr>
        <p:spPr>
          <a:xfrm>
            <a:off x="1231900" y="1498710"/>
            <a:ext cx="10566400" cy="4339650"/>
          </a:xfrm>
          <a:prstGeom prst="rect">
            <a:avLst/>
          </a:prstGeom>
          <a:noFill/>
        </p:spPr>
        <p:txBody>
          <a:bodyPr wrap="square">
            <a:spAutoFit/>
          </a:bodyPr>
          <a:lstStyle/>
          <a:p>
            <a:pPr marL="285750" marR="0" lvl="0" indent="-285750" algn="just" defTabSz="914400" rtl="0" eaLnBrk="1" fontAlgn="auto" latinLnBrk="0" hangingPunct="1">
              <a:lnSpc>
                <a:spcPct val="100000"/>
              </a:lnSpc>
              <a:spcBef>
                <a:spcPts val="600"/>
              </a:spcBef>
              <a:spcAft>
                <a:spcPts val="0"/>
              </a:spcAft>
              <a:buClr>
                <a:srgbClr val="C00000"/>
              </a:buClr>
              <a:buSzTx/>
              <a:buFont typeface="Wingdings" panose="05000000000000000000" pitchFamily="2" charset="2"/>
              <a:buChar char="q"/>
              <a:tabLst/>
              <a:defRPr/>
            </a:pPr>
            <a:r>
              <a:rPr kumimoji="0" lang="fr-FR" sz="1400" b="0" i="0" u="sng" strike="noStrike" kern="1200" cap="none" spc="0" normalizeH="0" baseline="0" noProof="0" dirty="0">
                <a:ln>
                  <a:noFill/>
                </a:ln>
                <a:solidFill>
                  <a:prstClr val="black"/>
                </a:solidFill>
                <a:effectLst/>
                <a:uLnTx/>
                <a:uFillTx/>
                <a:latin typeface="Georgia" panose="02040502050405020303" pitchFamily="18" charset="0"/>
                <a:ea typeface="Cambria" panose="02040503050406030204" pitchFamily="18" charset="0"/>
              </a:rPr>
              <a:t>L’exception d’illégalité </a:t>
            </a:r>
          </a:p>
          <a:p>
            <a:pPr marL="285750" indent="-285750" algn="just">
              <a:spcBef>
                <a:spcPts val="600"/>
              </a:spcBef>
              <a:buClr>
                <a:srgbClr val="C00000"/>
              </a:buClr>
              <a:buFont typeface="Wingdings" panose="05000000000000000000" pitchFamily="2" charset="2"/>
              <a:buChar char="Ø"/>
            </a:pPr>
            <a:endParaRPr lang="fr-FR" sz="1400" dirty="0">
              <a:latin typeface="Georgia" panose="02040502050405020303" pitchFamily="18" charset="0"/>
            </a:endParaRPr>
          </a:p>
          <a:p>
            <a:pPr marL="285750" indent="-285750" algn="just">
              <a:spcBef>
                <a:spcPts val="600"/>
              </a:spcBef>
              <a:buClr>
                <a:srgbClr val="C00000"/>
              </a:buClr>
              <a:buFont typeface="Wingdings" panose="05000000000000000000" pitchFamily="2" charset="2"/>
              <a:buChar char="Ø"/>
            </a:pPr>
            <a:r>
              <a:rPr lang="fr-FR" sz="1200" u="sng" dirty="0">
                <a:latin typeface="Georgia" panose="02040502050405020303" pitchFamily="18" charset="0"/>
              </a:rPr>
              <a:t>T. arr. Lux, 31 juill. 2020, 2020TALCH14/00111 </a:t>
            </a:r>
            <a:r>
              <a:rPr lang="fr-FR" sz="1200" dirty="0">
                <a:latin typeface="Georgia" panose="02040502050405020303" pitchFamily="18" charset="0"/>
              </a:rPr>
              <a:t>: « </a:t>
            </a:r>
            <a:r>
              <a:rPr lang="fr-FR" sz="1200" i="1" dirty="0">
                <a:latin typeface="Georgia" panose="02040502050405020303" pitchFamily="18" charset="0"/>
              </a:rPr>
              <a:t>La demande des appelants tendant à voir renvoyer devant la Cour constitutionnelle la question préjudicielle de </a:t>
            </a:r>
            <a:r>
              <a:rPr lang="fr-FR" sz="1200" b="1" i="1" dirty="0">
                <a:latin typeface="Georgia" panose="02040502050405020303" pitchFamily="18" charset="0"/>
              </a:rPr>
              <a:t>conformité du règlement grand-ducal </a:t>
            </a:r>
            <a:r>
              <a:rPr lang="fr-FR" sz="1200" i="1" dirty="0">
                <a:latin typeface="Georgia" panose="02040502050405020303" pitchFamily="18" charset="0"/>
              </a:rPr>
              <a:t>du 8 février 2008 à l’article 11 (6) de la Constitution, est à rejeter et </a:t>
            </a:r>
            <a:r>
              <a:rPr lang="fr-FR" sz="1200" b="1" i="1" dirty="0">
                <a:latin typeface="Georgia" panose="02040502050405020303" pitchFamily="18" charset="0"/>
              </a:rPr>
              <a:t>il appartient au tribunal de céans de se prononcer sur la conformité dudit règlement à la Constitution. </a:t>
            </a:r>
            <a:r>
              <a:rPr lang="fr-FR" sz="1200" dirty="0">
                <a:latin typeface="Georgia" panose="02040502050405020303" pitchFamily="18" charset="0"/>
              </a:rPr>
              <a:t>» </a:t>
            </a:r>
          </a:p>
          <a:p>
            <a:pPr algn="just">
              <a:spcBef>
                <a:spcPts val="600"/>
              </a:spcBef>
              <a:buClr>
                <a:srgbClr val="C00000"/>
              </a:buClr>
            </a:pPr>
            <a:endParaRPr lang="fr-FR" sz="1200" dirty="0">
              <a:latin typeface="Georgia" panose="02040502050405020303" pitchFamily="18" charset="0"/>
            </a:endParaRPr>
          </a:p>
          <a:p>
            <a:pPr marL="285750" indent="-285750" algn="just">
              <a:spcBef>
                <a:spcPts val="600"/>
              </a:spcBef>
              <a:buClr>
                <a:srgbClr val="C00000"/>
              </a:buClr>
              <a:buFont typeface="Wingdings" panose="05000000000000000000" pitchFamily="2" charset="2"/>
              <a:buChar char="Ø"/>
            </a:pPr>
            <a:r>
              <a:rPr lang="fr-FR" sz="1200" u="sng" dirty="0">
                <a:latin typeface="Georgia" panose="02040502050405020303" pitchFamily="18" charset="0"/>
              </a:rPr>
              <a:t>Conclusions du Parquet général, Cour de </a:t>
            </a:r>
            <a:r>
              <a:rPr lang="fr-FR" sz="1200" u="sng" dirty="0" err="1">
                <a:latin typeface="Georgia" panose="02040502050405020303" pitchFamily="18" charset="0"/>
              </a:rPr>
              <a:t>cass</a:t>
            </a:r>
            <a:r>
              <a:rPr lang="fr-FR" sz="1200" u="sng" dirty="0">
                <a:latin typeface="Georgia" panose="02040502050405020303" pitchFamily="18" charset="0"/>
              </a:rPr>
              <a:t>., 18 mars 2021, n°49/2021</a:t>
            </a:r>
            <a:r>
              <a:rPr lang="fr-FR" sz="1200" dirty="0">
                <a:latin typeface="Georgia" panose="02040502050405020303" pitchFamily="18" charset="0"/>
              </a:rPr>
              <a:t> : « </a:t>
            </a:r>
            <a:r>
              <a:rPr lang="fr-FR" sz="1200" i="1" dirty="0">
                <a:latin typeface="Georgia" panose="02040502050405020303" pitchFamily="18" charset="0"/>
              </a:rPr>
              <a:t>Il n’y a de même pas lieu de saisir, ainsi que le demande la demanderesse en cassation, la Cour constitutionnelle de la question de savoir « si les peines civiles prévues à l’article 102 du règlement grand-ducal du 3 août 2009 sont conformes à l’article 14 de la Constitution », </a:t>
            </a:r>
            <a:r>
              <a:rPr lang="fr-FR" sz="1200" b="1" i="1" dirty="0">
                <a:latin typeface="Georgia" panose="02040502050405020303" pitchFamily="18" charset="0"/>
              </a:rPr>
              <a:t>le contrôle de la conformité à la Constitution d’un règlement grand-ducal appartenant, en vertu de l’article 95 de la Constitution, aux cours et tribunaux.</a:t>
            </a:r>
            <a:r>
              <a:rPr lang="fr-FR" sz="1200" b="1" dirty="0">
                <a:latin typeface="Georgia" panose="02040502050405020303" pitchFamily="18" charset="0"/>
              </a:rPr>
              <a:t> </a:t>
            </a:r>
            <a:r>
              <a:rPr lang="fr-FR" sz="1200" dirty="0">
                <a:latin typeface="Georgia" panose="02040502050405020303" pitchFamily="18" charset="0"/>
              </a:rPr>
              <a:t>» </a:t>
            </a:r>
          </a:p>
          <a:p>
            <a:pPr algn="just">
              <a:spcBef>
                <a:spcPts val="600"/>
              </a:spcBef>
              <a:buClr>
                <a:srgbClr val="C00000"/>
              </a:buClr>
            </a:pPr>
            <a:endParaRPr lang="fr-FR" sz="1200" dirty="0">
              <a:latin typeface="Georgia" panose="02040502050405020303" pitchFamily="18" charset="0"/>
            </a:endParaRPr>
          </a:p>
          <a:p>
            <a:pPr marL="285750" indent="-285750" algn="just">
              <a:spcBef>
                <a:spcPts val="600"/>
              </a:spcBef>
              <a:buClr>
                <a:srgbClr val="C00000"/>
              </a:buClr>
              <a:buFont typeface="Wingdings" panose="05000000000000000000" pitchFamily="2" charset="2"/>
              <a:buChar char="Ø"/>
            </a:pPr>
            <a:r>
              <a:rPr lang="fr-LU" sz="1200" u="sng" dirty="0">
                <a:latin typeface="Georgia" panose="02040502050405020303" pitchFamily="18" charset="0"/>
                <a:ea typeface="Calibri" panose="020F0502020204030204" pitchFamily="34" charset="0"/>
                <a:cs typeface="Calibri" panose="020F0502020204030204" pitchFamily="34" charset="0"/>
              </a:rPr>
              <a:t>Cour, 17 avril 2002, numéro 25066 du rôle</a:t>
            </a:r>
            <a:r>
              <a:rPr lang="fr-LU" sz="1200" dirty="0">
                <a:latin typeface="Georgia" panose="02040502050405020303" pitchFamily="18" charset="0"/>
                <a:ea typeface="Calibri" panose="020F0502020204030204" pitchFamily="34" charset="0"/>
                <a:cs typeface="Calibri" panose="020F0502020204030204" pitchFamily="34" charset="0"/>
              </a:rPr>
              <a:t> : « </a:t>
            </a:r>
            <a:r>
              <a:rPr lang="fr-LU" sz="1200" i="1" dirty="0">
                <a:latin typeface="Georgia" panose="02040502050405020303" pitchFamily="18" charset="0"/>
                <a:ea typeface="Calibri" panose="020F0502020204030204" pitchFamily="34" charset="0"/>
                <a:cs typeface="Calibri" panose="020F0502020204030204" pitchFamily="34" charset="0"/>
              </a:rPr>
              <a:t>Si</a:t>
            </a:r>
            <a:r>
              <a:rPr lang="fr-LU" sz="1200" i="1" dirty="0">
                <a:effectLst/>
                <a:latin typeface="Georgia" panose="02040502050405020303" pitchFamily="18" charset="0"/>
                <a:ea typeface="Calibri" panose="020F0502020204030204" pitchFamily="34" charset="0"/>
                <a:cs typeface="Calibri" panose="020F0502020204030204" pitchFamily="34" charset="0"/>
              </a:rPr>
              <a:t>, en vertu de l’article 95 de la Constitution les Cours et tribunaux n’appliquent les arrêtés et règlements généraux et locaux qu’autant qu’ils sont conformes aux lois, ce n’est cependant que sous l’angle de la légalité que le contrôle de l’ordre judiciaire peut se faire et </a:t>
            </a:r>
            <a:r>
              <a:rPr lang="fr-LU" sz="1200" b="1" i="1" dirty="0">
                <a:effectLst/>
                <a:latin typeface="Georgia" panose="02040502050405020303" pitchFamily="18" charset="0"/>
                <a:ea typeface="Calibri" panose="020F0502020204030204" pitchFamily="34" charset="0"/>
                <a:cs typeface="Calibri" panose="020F0502020204030204" pitchFamily="34" charset="0"/>
              </a:rPr>
              <a:t>non sous celui de l’opportunité</a:t>
            </a:r>
            <a:r>
              <a:rPr lang="fr-LU" sz="1200" i="1" dirty="0">
                <a:effectLst/>
                <a:latin typeface="Georgia" panose="02040502050405020303" pitchFamily="18" charset="0"/>
                <a:ea typeface="Calibri" panose="020F0502020204030204" pitchFamily="34" charset="0"/>
                <a:cs typeface="Calibri" panose="020F0502020204030204" pitchFamily="34" charset="0"/>
              </a:rPr>
              <a:t>. Ainsi, les illégalités dont les règlements peuvent être entachés sont organiques, matérielles ou formelles. Les illégalités organiques sont celles qui résultent de l’incompétence de l’organe qui a édicté le règlement, tandis que les illégalités matérielles résultent de la violation du principe de soumission du règlement à la loi, c’est-à-dire que le règlement ne doit pas déborder le cadre tracé par une loi habilitante, et les illégalités formelles résultent de la violation de formes substantielles dans la procédure d’élaboration. </a:t>
            </a:r>
            <a:r>
              <a:rPr lang="fr-LU" sz="1200" dirty="0">
                <a:effectLst/>
                <a:latin typeface="Georgia" panose="02040502050405020303" pitchFamily="18" charset="0"/>
                <a:ea typeface="Calibri" panose="020F0502020204030204" pitchFamily="34" charset="0"/>
                <a:cs typeface="Calibri" panose="020F0502020204030204" pitchFamily="34" charset="0"/>
              </a:rPr>
              <a:t>» </a:t>
            </a:r>
          </a:p>
          <a:p>
            <a:pPr marL="285750" indent="-285750" algn="just">
              <a:spcBef>
                <a:spcPts val="600"/>
              </a:spcBef>
              <a:buClr>
                <a:srgbClr val="C00000"/>
              </a:buClr>
              <a:buFont typeface="Wingdings" panose="05000000000000000000" pitchFamily="2" charset="2"/>
              <a:buChar char="Ø"/>
            </a:pPr>
            <a:endParaRPr lang="fr-FR" sz="1400" dirty="0">
              <a:latin typeface="Georgia" panose="02040502050405020303" pitchFamily="18" charset="0"/>
            </a:endParaRPr>
          </a:p>
          <a:p>
            <a:pPr marL="285750" indent="-285750" algn="just">
              <a:spcBef>
                <a:spcPts val="600"/>
              </a:spcBef>
              <a:buClr>
                <a:srgbClr val="C00000"/>
              </a:buClr>
              <a:buFont typeface="Wingdings" panose="05000000000000000000" pitchFamily="2" charset="2"/>
              <a:buChar char="Ø"/>
            </a:pPr>
            <a:endParaRPr lang="fr-LU" sz="1400" dirty="0">
              <a:latin typeface="Georgia" panose="02040502050405020303" pitchFamily="18" charset="0"/>
            </a:endParaRPr>
          </a:p>
        </p:txBody>
      </p:sp>
    </p:spTree>
    <p:extLst>
      <p:ext uri="{BB962C8B-B14F-4D97-AF65-F5344CB8AC3E}">
        <p14:creationId xmlns:p14="http://schemas.microsoft.com/office/powerpoint/2010/main" val="149824135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9A65C1-807E-4426-A9B0-A341B2D6698A}"/>
              </a:ext>
            </a:extLst>
          </p:cNvPr>
          <p:cNvSpPr/>
          <p:nvPr/>
        </p:nvSpPr>
        <p:spPr>
          <a:xfrm>
            <a:off x="0" y="5665471"/>
            <a:ext cx="12192000"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a:extLst>
              <a:ext uri="{FF2B5EF4-FFF2-40B4-BE49-F238E27FC236}">
                <a16:creationId xmlns:a16="http://schemas.microsoft.com/office/drawing/2014/main" id="{D4A25645-93F9-488B-A952-0BC6C1111020}"/>
              </a:ext>
            </a:extLst>
          </p:cNvPr>
          <p:cNvSpPr/>
          <p:nvPr/>
        </p:nvSpPr>
        <p:spPr>
          <a:xfrm>
            <a:off x="393700" y="0"/>
            <a:ext cx="444500" cy="6858000"/>
          </a:xfrm>
          <a:prstGeom prst="rect">
            <a:avLst/>
          </a:prstGeom>
          <a:solidFill>
            <a:srgbClr val="DC3C3C"/>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3300"/>
              </a:solidFill>
            </a:endParaRPr>
          </a:p>
        </p:txBody>
      </p:sp>
      <p:sp>
        <p:nvSpPr>
          <p:cNvPr id="6" name="Rectangle 5">
            <a:extLst>
              <a:ext uri="{FF2B5EF4-FFF2-40B4-BE49-F238E27FC236}">
                <a16:creationId xmlns:a16="http://schemas.microsoft.com/office/drawing/2014/main" id="{00268578-8A6E-440D-8EF1-239247CBF2BB}"/>
              </a:ext>
            </a:extLst>
          </p:cNvPr>
          <p:cNvSpPr/>
          <p:nvPr/>
        </p:nvSpPr>
        <p:spPr>
          <a:xfrm>
            <a:off x="0" y="5778500"/>
            <a:ext cx="12192000" cy="127000"/>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7" name="Image 6">
            <a:extLst>
              <a:ext uri="{FF2B5EF4-FFF2-40B4-BE49-F238E27FC236}">
                <a16:creationId xmlns:a16="http://schemas.microsoft.com/office/drawing/2014/main" id="{AD3C961B-4732-4F68-AD53-3301BBE01AD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781550" y="6245555"/>
            <a:ext cx="2809286" cy="229540"/>
          </a:xfrm>
          <a:prstGeom prst="rect">
            <a:avLst/>
          </a:prstGeom>
        </p:spPr>
      </p:pic>
      <p:sp>
        <p:nvSpPr>
          <p:cNvPr id="11" name="ZoneTexte 10">
            <a:extLst>
              <a:ext uri="{FF2B5EF4-FFF2-40B4-BE49-F238E27FC236}">
                <a16:creationId xmlns:a16="http://schemas.microsoft.com/office/drawing/2014/main" id="{EA9F57B3-B48E-43A7-AC1D-802AD2F48F5C}"/>
              </a:ext>
            </a:extLst>
          </p:cNvPr>
          <p:cNvSpPr txBox="1"/>
          <p:nvPr/>
        </p:nvSpPr>
        <p:spPr>
          <a:xfrm>
            <a:off x="3417442" y="2274838"/>
            <a:ext cx="5537502" cy="1154162"/>
          </a:xfrm>
          <a:prstGeom prst="rect">
            <a:avLst/>
          </a:prstGeom>
          <a:noFill/>
        </p:spPr>
        <p:txBody>
          <a:bodyPr wrap="square" rtlCol="0">
            <a:spAutoFit/>
          </a:bodyPr>
          <a:lstStyle/>
          <a:p>
            <a:pPr marL="719138" indent="-719138" algn="ctr">
              <a:spcBef>
                <a:spcPts val="600"/>
              </a:spcBef>
            </a:pPr>
            <a:r>
              <a:rPr lang="fr-LU" sz="3200" b="1" cap="all" dirty="0">
                <a:latin typeface="Georgia" panose="02040502050405020303" pitchFamily="18" charset="0"/>
              </a:rPr>
              <a:t>Propos introductifs </a:t>
            </a:r>
          </a:p>
          <a:p>
            <a:pPr algn="just">
              <a:spcBef>
                <a:spcPts val="600"/>
              </a:spcBef>
            </a:pPr>
            <a:endParaRPr lang="fr-LU" sz="3200" b="1" cap="all" dirty="0">
              <a:latin typeface="Georgia" panose="02040502050405020303" pitchFamily="18" charset="0"/>
            </a:endParaRPr>
          </a:p>
        </p:txBody>
      </p:sp>
    </p:spTree>
    <p:extLst>
      <p:ext uri="{BB962C8B-B14F-4D97-AF65-F5344CB8AC3E}">
        <p14:creationId xmlns:p14="http://schemas.microsoft.com/office/powerpoint/2010/main" val="94345411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9A65C1-807E-4426-A9B0-A341B2D6698A}"/>
              </a:ext>
            </a:extLst>
          </p:cNvPr>
          <p:cNvSpPr/>
          <p:nvPr/>
        </p:nvSpPr>
        <p:spPr>
          <a:xfrm>
            <a:off x="0" y="5665471"/>
            <a:ext cx="12192000"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a:extLst>
              <a:ext uri="{FF2B5EF4-FFF2-40B4-BE49-F238E27FC236}">
                <a16:creationId xmlns:a16="http://schemas.microsoft.com/office/drawing/2014/main" id="{D4A25645-93F9-488B-A952-0BC6C1111020}"/>
              </a:ext>
            </a:extLst>
          </p:cNvPr>
          <p:cNvSpPr/>
          <p:nvPr/>
        </p:nvSpPr>
        <p:spPr>
          <a:xfrm>
            <a:off x="393700" y="0"/>
            <a:ext cx="444500" cy="6858000"/>
          </a:xfrm>
          <a:prstGeom prst="rect">
            <a:avLst/>
          </a:prstGeom>
          <a:solidFill>
            <a:srgbClr val="DC3C3C"/>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3300"/>
              </a:solidFill>
            </a:endParaRPr>
          </a:p>
        </p:txBody>
      </p:sp>
      <p:sp>
        <p:nvSpPr>
          <p:cNvPr id="6" name="Rectangle 5">
            <a:extLst>
              <a:ext uri="{FF2B5EF4-FFF2-40B4-BE49-F238E27FC236}">
                <a16:creationId xmlns:a16="http://schemas.microsoft.com/office/drawing/2014/main" id="{00268578-8A6E-440D-8EF1-239247CBF2BB}"/>
              </a:ext>
            </a:extLst>
          </p:cNvPr>
          <p:cNvSpPr/>
          <p:nvPr/>
        </p:nvSpPr>
        <p:spPr>
          <a:xfrm>
            <a:off x="0" y="5778500"/>
            <a:ext cx="12192000" cy="127000"/>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7" name="Image 6">
            <a:extLst>
              <a:ext uri="{FF2B5EF4-FFF2-40B4-BE49-F238E27FC236}">
                <a16:creationId xmlns:a16="http://schemas.microsoft.com/office/drawing/2014/main" id="{AD3C961B-4732-4F68-AD53-3301BBE01AD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781550" y="6245555"/>
            <a:ext cx="2809286" cy="229540"/>
          </a:xfrm>
          <a:prstGeom prst="rect">
            <a:avLst/>
          </a:prstGeom>
        </p:spPr>
      </p:pic>
      <p:sp>
        <p:nvSpPr>
          <p:cNvPr id="11" name="ZoneTexte 10">
            <a:extLst>
              <a:ext uri="{FF2B5EF4-FFF2-40B4-BE49-F238E27FC236}">
                <a16:creationId xmlns:a16="http://schemas.microsoft.com/office/drawing/2014/main" id="{EA9F57B3-B48E-43A7-AC1D-802AD2F48F5C}"/>
              </a:ext>
            </a:extLst>
          </p:cNvPr>
          <p:cNvSpPr txBox="1"/>
          <p:nvPr/>
        </p:nvSpPr>
        <p:spPr>
          <a:xfrm>
            <a:off x="1231900" y="368300"/>
            <a:ext cx="10566400" cy="72327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600"/>
              </a:spcBef>
              <a:spcAft>
                <a:spcPts val="0"/>
              </a:spcAft>
              <a:buClrTx/>
              <a:buSzTx/>
              <a:buFontTx/>
              <a:buNone/>
              <a:tabLst/>
              <a:defRPr/>
            </a:pPr>
            <a:r>
              <a:rPr kumimoji="0" lang="fr-LU" sz="2000" b="1" i="0" u="none" strike="noStrike" kern="1200" cap="all" spc="0" normalizeH="0" baseline="0" noProof="0" dirty="0">
                <a:ln>
                  <a:noFill/>
                </a:ln>
                <a:solidFill>
                  <a:prstClr val="black"/>
                </a:solidFill>
                <a:effectLst/>
                <a:uLnTx/>
                <a:uFillTx/>
                <a:latin typeface="Georgia" panose="02040502050405020303" pitchFamily="18" charset="0"/>
                <a:ea typeface="+mn-ea"/>
                <a:cs typeface="+mn-cs"/>
              </a:rPr>
              <a:t>2. La constitutionnalisation jurisprudentielle du droit pénal</a:t>
            </a:r>
          </a:p>
          <a:p>
            <a:pPr marL="271463" marR="0" lvl="0" indent="0" algn="just" defTabSz="914400" rtl="0" eaLnBrk="1" fontAlgn="auto" latinLnBrk="0" hangingPunct="1">
              <a:lnSpc>
                <a:spcPct val="100000"/>
              </a:lnSpc>
              <a:spcBef>
                <a:spcPts val="600"/>
              </a:spcBef>
              <a:spcAft>
                <a:spcPts val="0"/>
              </a:spcAft>
              <a:buClrTx/>
              <a:buSzTx/>
              <a:buFontTx/>
              <a:buNone/>
              <a:tabLst/>
              <a:defRPr/>
            </a:pPr>
            <a:r>
              <a:rPr kumimoji="0" lang="fr-LU" sz="1600" b="1" i="0" u="none" strike="noStrike" kern="1200" cap="all" spc="0" normalizeH="0" baseline="0" noProof="0" dirty="0">
                <a:ln>
                  <a:noFill/>
                </a:ln>
                <a:solidFill>
                  <a:prstClr val="black"/>
                </a:solidFill>
                <a:effectLst/>
                <a:uLnTx/>
                <a:uFillTx/>
                <a:latin typeface="Georgia" panose="02040502050405020303" pitchFamily="18" charset="0"/>
                <a:ea typeface="+mn-ea"/>
                <a:cs typeface="+mn-cs"/>
              </a:rPr>
              <a:t>2. 2. l’œuvre des juridictions judiciaires</a:t>
            </a:r>
          </a:p>
        </p:txBody>
      </p:sp>
      <p:sp>
        <p:nvSpPr>
          <p:cNvPr id="9" name="ZoneTexte 8">
            <a:extLst>
              <a:ext uri="{FF2B5EF4-FFF2-40B4-BE49-F238E27FC236}">
                <a16:creationId xmlns:a16="http://schemas.microsoft.com/office/drawing/2014/main" id="{433E71ED-E28C-48B6-ABD5-E7C14B20017E}"/>
              </a:ext>
            </a:extLst>
          </p:cNvPr>
          <p:cNvSpPr txBox="1"/>
          <p:nvPr/>
        </p:nvSpPr>
        <p:spPr>
          <a:xfrm>
            <a:off x="1231900" y="2330913"/>
            <a:ext cx="10566400" cy="2231380"/>
          </a:xfrm>
          <a:prstGeom prst="rect">
            <a:avLst/>
          </a:prstGeom>
          <a:noFill/>
        </p:spPr>
        <p:txBody>
          <a:bodyPr wrap="square">
            <a:spAutoFit/>
          </a:bodyPr>
          <a:lstStyle/>
          <a:p>
            <a:pPr marL="285750" marR="0" lvl="0" indent="-285750" algn="just" defTabSz="914400" rtl="0" eaLnBrk="1" fontAlgn="auto" latinLnBrk="0" hangingPunct="1">
              <a:lnSpc>
                <a:spcPct val="100000"/>
              </a:lnSpc>
              <a:spcBef>
                <a:spcPts val="600"/>
              </a:spcBef>
              <a:spcAft>
                <a:spcPts val="0"/>
              </a:spcAft>
              <a:buClr>
                <a:srgbClr val="C00000"/>
              </a:buClr>
              <a:buSzTx/>
              <a:buFont typeface="Wingdings" panose="05000000000000000000" pitchFamily="2" charset="2"/>
              <a:buChar char="q"/>
              <a:tabLst/>
              <a:defRPr/>
            </a:pPr>
            <a:r>
              <a:rPr lang="fr-FR" sz="1600" dirty="0">
                <a:latin typeface="Georgia" panose="02040502050405020303" pitchFamily="18" charset="0"/>
                <a:cs typeface="Calibri" panose="020F0502020204030204" pitchFamily="34" charset="0"/>
              </a:rPr>
              <a:t> </a:t>
            </a:r>
            <a:r>
              <a:rPr kumimoji="0" lang="fr-FR" sz="1600" b="0" i="0" u="sng" strike="noStrike" kern="1200" cap="none" spc="0" normalizeH="0" baseline="0" noProof="0" dirty="0">
                <a:ln>
                  <a:noFill/>
                </a:ln>
                <a:solidFill>
                  <a:prstClr val="black"/>
                </a:solidFill>
                <a:effectLst/>
                <a:uLnTx/>
                <a:uFillTx/>
                <a:latin typeface="Georgia" panose="02040502050405020303" pitchFamily="18" charset="0"/>
                <a:ea typeface="Cambria" panose="02040503050406030204" pitchFamily="18" charset="0"/>
                <a:cs typeface="Calibri" panose="020F0502020204030204" pitchFamily="34" charset="0"/>
              </a:rPr>
              <a:t>L’exception d’illégalité </a:t>
            </a:r>
          </a:p>
          <a:p>
            <a:pPr marL="285750" indent="-285750" algn="just">
              <a:spcBef>
                <a:spcPts val="600"/>
              </a:spcBef>
              <a:buClr>
                <a:srgbClr val="C00000"/>
              </a:buClr>
              <a:buFont typeface="Wingdings" panose="05000000000000000000" pitchFamily="2" charset="2"/>
              <a:buChar char="Ø"/>
            </a:pPr>
            <a:endParaRPr lang="fr-FR" sz="1400" dirty="0">
              <a:latin typeface="Georgia" panose="02040502050405020303" pitchFamily="18" charset="0"/>
              <a:cs typeface="Calibri" panose="020F0502020204030204" pitchFamily="34" charset="0"/>
            </a:endParaRPr>
          </a:p>
          <a:p>
            <a:pPr marL="285750" indent="-285750" algn="just">
              <a:spcBef>
                <a:spcPts val="600"/>
              </a:spcBef>
              <a:buClr>
                <a:srgbClr val="C00000"/>
              </a:buClr>
              <a:buFont typeface="Wingdings" panose="05000000000000000000" pitchFamily="2" charset="2"/>
              <a:buChar char="Ø"/>
            </a:pPr>
            <a:r>
              <a:rPr lang="fr-FR" sz="1400" u="sng" dirty="0">
                <a:effectLst/>
                <a:latin typeface="Georgia" panose="02040502050405020303" pitchFamily="18" charset="0"/>
                <a:ea typeface="Calibri" panose="020F0502020204030204" pitchFamily="34" charset="0"/>
                <a:cs typeface="Calibri" panose="020F0502020204030204" pitchFamily="34" charset="0"/>
              </a:rPr>
              <a:t>T. arr. Lux, 15 oct. 2015, n° 2703/2015</a:t>
            </a:r>
            <a:r>
              <a:rPr lang="fr-FR" sz="1400" dirty="0">
                <a:effectLst/>
                <a:latin typeface="Georgia" panose="02040502050405020303" pitchFamily="18" charset="0"/>
                <a:ea typeface="Calibri" panose="020F0502020204030204" pitchFamily="34" charset="0"/>
                <a:cs typeface="Calibri" panose="020F0502020204030204" pitchFamily="34" charset="0"/>
              </a:rPr>
              <a:t> : question de la conformité d’un plan d’aménagement général à l’art. 14 de la </a:t>
            </a:r>
            <a:r>
              <a:rPr lang="fr-FR" sz="1400" dirty="0" err="1">
                <a:effectLst/>
                <a:latin typeface="Georgia" panose="02040502050405020303" pitchFamily="18" charset="0"/>
                <a:ea typeface="Calibri" panose="020F0502020204030204" pitchFamily="34" charset="0"/>
                <a:cs typeface="Calibri" panose="020F0502020204030204" pitchFamily="34" charset="0"/>
              </a:rPr>
              <a:t>Constit</a:t>
            </a:r>
            <a:r>
              <a:rPr lang="fr-FR" sz="1400" dirty="0">
                <a:effectLst/>
                <a:latin typeface="Georgia" panose="02040502050405020303" pitchFamily="18" charset="0"/>
                <a:ea typeface="Calibri" panose="020F0502020204030204" pitchFamily="34" charset="0"/>
                <a:cs typeface="Calibri" panose="020F0502020204030204" pitchFamily="34" charset="0"/>
              </a:rPr>
              <a:t>. quant à la légalité des peines. </a:t>
            </a:r>
          </a:p>
          <a:p>
            <a:pPr algn="just">
              <a:spcBef>
                <a:spcPts val="600"/>
              </a:spcBef>
              <a:buClr>
                <a:srgbClr val="C00000"/>
              </a:buClr>
            </a:pPr>
            <a:endParaRPr lang="fr-FR" sz="1400" dirty="0">
              <a:effectLst/>
              <a:latin typeface="Georgia" panose="02040502050405020303" pitchFamily="18" charset="0"/>
              <a:ea typeface="Calibri" panose="020F0502020204030204" pitchFamily="34" charset="0"/>
              <a:cs typeface="Calibri" panose="020F0502020204030204" pitchFamily="34" charset="0"/>
            </a:endParaRPr>
          </a:p>
          <a:p>
            <a:pPr marL="285750" indent="-285750" algn="just">
              <a:spcBef>
                <a:spcPts val="600"/>
              </a:spcBef>
              <a:buClr>
                <a:srgbClr val="C00000"/>
              </a:buClr>
              <a:buFont typeface="Wingdings" panose="05000000000000000000" pitchFamily="2" charset="2"/>
              <a:buChar char="Ø"/>
            </a:pPr>
            <a:r>
              <a:rPr lang="fr-FR" sz="1400" u="sng" dirty="0">
                <a:effectLst/>
                <a:latin typeface="Georgia" panose="02040502050405020303" pitchFamily="18" charset="0"/>
                <a:ea typeface="Calibri" panose="020F0502020204030204" pitchFamily="34" charset="0"/>
                <a:cs typeface="Calibri" panose="020F0502020204030204" pitchFamily="34" charset="0"/>
              </a:rPr>
              <a:t>T. arr. Lux, 20 mai 2009, n°1550/2009</a:t>
            </a:r>
            <a:r>
              <a:rPr lang="fr-FR" sz="1400" dirty="0">
                <a:effectLst/>
                <a:latin typeface="Georgia" panose="02040502050405020303" pitchFamily="18" charset="0"/>
                <a:ea typeface="Calibri" panose="020F0502020204030204" pitchFamily="34" charset="0"/>
                <a:cs typeface="Calibri" panose="020F0502020204030204" pitchFamily="34" charset="0"/>
              </a:rPr>
              <a:t> : question de la conformité d’un règlement municipal de la circulation à l’article 10bis de la </a:t>
            </a:r>
            <a:r>
              <a:rPr lang="fr-FR" sz="1400" dirty="0" err="1">
                <a:effectLst/>
                <a:latin typeface="Georgia" panose="02040502050405020303" pitchFamily="18" charset="0"/>
                <a:ea typeface="Calibri" panose="020F0502020204030204" pitchFamily="34" charset="0"/>
                <a:cs typeface="Calibri" panose="020F0502020204030204" pitchFamily="34" charset="0"/>
              </a:rPr>
              <a:t>Constit</a:t>
            </a:r>
            <a:r>
              <a:rPr lang="fr-FR" sz="1400" dirty="0">
                <a:effectLst/>
                <a:latin typeface="Georgia" panose="02040502050405020303" pitchFamily="18" charset="0"/>
                <a:ea typeface="Calibri" panose="020F0502020204030204" pitchFamily="34" charset="0"/>
                <a:cs typeface="Calibri" panose="020F0502020204030204" pitchFamily="34" charset="0"/>
              </a:rPr>
              <a:t>. </a:t>
            </a:r>
          </a:p>
          <a:p>
            <a:pPr marL="285750" indent="-285750" algn="just">
              <a:spcBef>
                <a:spcPts val="600"/>
              </a:spcBef>
              <a:buClr>
                <a:srgbClr val="C00000"/>
              </a:buClr>
              <a:buFont typeface="Wingdings" panose="05000000000000000000" pitchFamily="2" charset="2"/>
              <a:buChar char="Ø"/>
            </a:pPr>
            <a:endParaRPr lang="fr-LU" sz="1400" dirty="0">
              <a:latin typeface="Georgia" panose="02040502050405020303" pitchFamily="18" charset="0"/>
              <a:cs typeface="Calibri" panose="020F0502020204030204" pitchFamily="34" charset="0"/>
            </a:endParaRPr>
          </a:p>
        </p:txBody>
      </p:sp>
    </p:spTree>
    <p:extLst>
      <p:ext uri="{BB962C8B-B14F-4D97-AF65-F5344CB8AC3E}">
        <p14:creationId xmlns:p14="http://schemas.microsoft.com/office/powerpoint/2010/main" val="105361871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9A65C1-807E-4426-A9B0-A341B2D6698A}"/>
              </a:ext>
            </a:extLst>
          </p:cNvPr>
          <p:cNvSpPr/>
          <p:nvPr/>
        </p:nvSpPr>
        <p:spPr>
          <a:xfrm>
            <a:off x="0" y="5665471"/>
            <a:ext cx="12192000"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a:extLst>
              <a:ext uri="{FF2B5EF4-FFF2-40B4-BE49-F238E27FC236}">
                <a16:creationId xmlns:a16="http://schemas.microsoft.com/office/drawing/2014/main" id="{D4A25645-93F9-488B-A952-0BC6C1111020}"/>
              </a:ext>
            </a:extLst>
          </p:cNvPr>
          <p:cNvSpPr/>
          <p:nvPr/>
        </p:nvSpPr>
        <p:spPr>
          <a:xfrm>
            <a:off x="393700" y="0"/>
            <a:ext cx="444500" cy="6858000"/>
          </a:xfrm>
          <a:prstGeom prst="rect">
            <a:avLst/>
          </a:prstGeom>
          <a:solidFill>
            <a:srgbClr val="DC3C3C"/>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3300"/>
              </a:solidFill>
            </a:endParaRPr>
          </a:p>
        </p:txBody>
      </p:sp>
      <p:sp>
        <p:nvSpPr>
          <p:cNvPr id="6" name="Rectangle 5">
            <a:extLst>
              <a:ext uri="{FF2B5EF4-FFF2-40B4-BE49-F238E27FC236}">
                <a16:creationId xmlns:a16="http://schemas.microsoft.com/office/drawing/2014/main" id="{00268578-8A6E-440D-8EF1-239247CBF2BB}"/>
              </a:ext>
            </a:extLst>
          </p:cNvPr>
          <p:cNvSpPr/>
          <p:nvPr/>
        </p:nvSpPr>
        <p:spPr>
          <a:xfrm>
            <a:off x="0" y="5778500"/>
            <a:ext cx="12192000" cy="127000"/>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7" name="Image 6">
            <a:extLst>
              <a:ext uri="{FF2B5EF4-FFF2-40B4-BE49-F238E27FC236}">
                <a16:creationId xmlns:a16="http://schemas.microsoft.com/office/drawing/2014/main" id="{AD3C961B-4732-4F68-AD53-3301BBE01AD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781550" y="6245555"/>
            <a:ext cx="2809286" cy="229540"/>
          </a:xfrm>
          <a:prstGeom prst="rect">
            <a:avLst/>
          </a:prstGeom>
        </p:spPr>
      </p:pic>
      <p:sp>
        <p:nvSpPr>
          <p:cNvPr id="11" name="ZoneTexte 10">
            <a:extLst>
              <a:ext uri="{FF2B5EF4-FFF2-40B4-BE49-F238E27FC236}">
                <a16:creationId xmlns:a16="http://schemas.microsoft.com/office/drawing/2014/main" id="{EA9F57B3-B48E-43A7-AC1D-802AD2F48F5C}"/>
              </a:ext>
            </a:extLst>
          </p:cNvPr>
          <p:cNvSpPr txBox="1"/>
          <p:nvPr/>
        </p:nvSpPr>
        <p:spPr>
          <a:xfrm>
            <a:off x="1231900" y="368300"/>
            <a:ext cx="10566400" cy="72327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600"/>
              </a:spcBef>
              <a:spcAft>
                <a:spcPts val="0"/>
              </a:spcAft>
              <a:buClrTx/>
              <a:buSzTx/>
              <a:buFontTx/>
              <a:buNone/>
              <a:tabLst/>
              <a:defRPr/>
            </a:pPr>
            <a:r>
              <a:rPr kumimoji="0" lang="fr-LU" sz="2000" b="1" i="0" u="none" strike="noStrike" kern="1200" cap="all" spc="0" normalizeH="0" baseline="0" noProof="0" dirty="0">
                <a:ln>
                  <a:noFill/>
                </a:ln>
                <a:solidFill>
                  <a:prstClr val="black"/>
                </a:solidFill>
                <a:effectLst/>
                <a:uLnTx/>
                <a:uFillTx/>
                <a:latin typeface="Georgia" panose="02040502050405020303" pitchFamily="18" charset="0"/>
                <a:ea typeface="+mn-ea"/>
                <a:cs typeface="+mn-cs"/>
              </a:rPr>
              <a:t>2. La constitutionnalisation jurisprudentielle du droit pénal</a:t>
            </a:r>
          </a:p>
          <a:p>
            <a:pPr marL="271463" marR="0" lvl="0" indent="0" algn="just" defTabSz="914400" rtl="0" eaLnBrk="1" fontAlgn="auto" latinLnBrk="0" hangingPunct="1">
              <a:lnSpc>
                <a:spcPct val="100000"/>
              </a:lnSpc>
              <a:spcBef>
                <a:spcPts val="600"/>
              </a:spcBef>
              <a:spcAft>
                <a:spcPts val="0"/>
              </a:spcAft>
              <a:buClrTx/>
              <a:buSzTx/>
              <a:buFontTx/>
              <a:buNone/>
              <a:tabLst/>
              <a:defRPr/>
            </a:pPr>
            <a:r>
              <a:rPr kumimoji="0" lang="fr-LU" sz="1600" b="1" i="0" u="none" strike="noStrike" kern="1200" cap="all" spc="0" normalizeH="0" baseline="0" noProof="0" dirty="0">
                <a:ln>
                  <a:noFill/>
                </a:ln>
                <a:solidFill>
                  <a:prstClr val="black"/>
                </a:solidFill>
                <a:effectLst/>
                <a:uLnTx/>
                <a:uFillTx/>
                <a:latin typeface="Georgia" panose="02040502050405020303" pitchFamily="18" charset="0"/>
                <a:ea typeface="+mn-ea"/>
                <a:cs typeface="+mn-cs"/>
              </a:rPr>
              <a:t>2. 2. l’œuvre des juridictions judiciaires</a:t>
            </a:r>
          </a:p>
        </p:txBody>
      </p:sp>
      <p:sp>
        <p:nvSpPr>
          <p:cNvPr id="9" name="ZoneTexte 8">
            <a:extLst>
              <a:ext uri="{FF2B5EF4-FFF2-40B4-BE49-F238E27FC236}">
                <a16:creationId xmlns:a16="http://schemas.microsoft.com/office/drawing/2014/main" id="{433E71ED-E28C-48B6-ABD5-E7C14B20017E}"/>
              </a:ext>
            </a:extLst>
          </p:cNvPr>
          <p:cNvSpPr txBox="1"/>
          <p:nvPr/>
        </p:nvSpPr>
        <p:spPr>
          <a:xfrm>
            <a:off x="1231900" y="1485697"/>
            <a:ext cx="10566400" cy="3816429"/>
          </a:xfrm>
          <a:prstGeom prst="rect">
            <a:avLst/>
          </a:prstGeom>
          <a:noFill/>
        </p:spPr>
        <p:txBody>
          <a:bodyPr wrap="square">
            <a:spAutoFit/>
          </a:bodyPr>
          <a:lstStyle/>
          <a:p>
            <a:pPr marL="285750" marR="0" lvl="0" indent="-285750" algn="just" defTabSz="914400" rtl="0" eaLnBrk="1" fontAlgn="auto" latinLnBrk="0" hangingPunct="1">
              <a:lnSpc>
                <a:spcPct val="100000"/>
              </a:lnSpc>
              <a:spcBef>
                <a:spcPts val="600"/>
              </a:spcBef>
              <a:spcAft>
                <a:spcPts val="0"/>
              </a:spcAft>
              <a:buClr>
                <a:srgbClr val="C00000"/>
              </a:buClr>
              <a:buSzTx/>
              <a:buFont typeface="Wingdings" panose="05000000000000000000" pitchFamily="2" charset="2"/>
              <a:buChar char="q"/>
              <a:tabLst/>
              <a:defRPr/>
            </a:pPr>
            <a:r>
              <a:rPr lang="fr-FR" sz="1600" dirty="0">
                <a:latin typeface="Georgia" panose="02040502050405020303" pitchFamily="18" charset="0"/>
                <a:cs typeface="Calibri" panose="020F0502020204030204" pitchFamily="34" charset="0"/>
              </a:rPr>
              <a:t> </a:t>
            </a:r>
            <a:r>
              <a:rPr lang="fr-FR" sz="1600" u="sng" dirty="0">
                <a:latin typeface="Georgia" panose="02040502050405020303" pitchFamily="18" charset="0"/>
                <a:cs typeface="Calibri" panose="020F0502020204030204" pitchFamily="34" charset="0"/>
              </a:rPr>
              <a:t>L</a:t>
            </a:r>
            <a:r>
              <a:rPr kumimoji="0" lang="fr-FR" sz="1600" b="0" i="0" u="sng" strike="noStrike" kern="1200" cap="none" spc="0" normalizeH="0" baseline="0" noProof="0" dirty="0">
                <a:ln>
                  <a:noFill/>
                </a:ln>
                <a:solidFill>
                  <a:prstClr val="black"/>
                </a:solidFill>
                <a:effectLst/>
                <a:uLnTx/>
                <a:uFillTx/>
                <a:latin typeface="Georgia" panose="02040502050405020303" pitchFamily="18" charset="0"/>
                <a:ea typeface="Cambria" panose="02040503050406030204" pitchFamily="18" charset="0"/>
                <a:cs typeface="Calibri" panose="020F0502020204030204" pitchFamily="34" charset="0"/>
              </a:rPr>
              <a:t>e contrôle de conventionnalité </a:t>
            </a:r>
          </a:p>
          <a:p>
            <a:pPr marL="285750" indent="-285750" algn="just">
              <a:spcBef>
                <a:spcPts val="600"/>
              </a:spcBef>
              <a:buClr>
                <a:srgbClr val="C00000"/>
              </a:buClr>
              <a:buFont typeface="Wingdings" panose="05000000000000000000" pitchFamily="2" charset="2"/>
              <a:buChar char="Ø"/>
            </a:pPr>
            <a:endParaRPr lang="fr-FR" sz="1400" dirty="0">
              <a:latin typeface="Georgia" panose="02040502050405020303" pitchFamily="18" charset="0"/>
              <a:cs typeface="Calibri" panose="020F0502020204030204" pitchFamily="34" charset="0"/>
            </a:endParaRPr>
          </a:p>
          <a:p>
            <a:pPr marL="285750" indent="-285750" algn="just">
              <a:spcBef>
                <a:spcPts val="600"/>
              </a:spcBef>
              <a:buClr>
                <a:srgbClr val="C00000"/>
              </a:buClr>
              <a:buFont typeface="Wingdings" panose="05000000000000000000" pitchFamily="2" charset="2"/>
              <a:buChar char="Ø"/>
            </a:pPr>
            <a:r>
              <a:rPr lang="fr-FR" sz="1400" u="sng" dirty="0">
                <a:effectLst/>
                <a:latin typeface="Georgia" panose="02040502050405020303" pitchFamily="18" charset="0"/>
                <a:ea typeface="Calibri" panose="020F0502020204030204" pitchFamily="34" charset="0"/>
                <a:cs typeface="Calibri" panose="020F0502020204030204" pitchFamily="34" charset="0"/>
              </a:rPr>
              <a:t>Cour, 15 juill. 2015, n° </a:t>
            </a:r>
            <a:r>
              <a:rPr lang="fr-FR" sz="1400" u="sng" dirty="0">
                <a:latin typeface="Georgia" panose="02040502050405020303" pitchFamily="18" charset="0"/>
                <a:ea typeface="Calibri" panose="020F0502020204030204" pitchFamily="34" charset="0"/>
                <a:cs typeface="Calibri" panose="020F0502020204030204" pitchFamily="34" charset="0"/>
              </a:rPr>
              <a:t>41814 du rôle</a:t>
            </a:r>
            <a:r>
              <a:rPr lang="fr-FR" sz="1400" dirty="0">
                <a:effectLst/>
                <a:latin typeface="Georgia" panose="02040502050405020303" pitchFamily="18" charset="0"/>
                <a:ea typeface="Calibri" panose="020F0502020204030204" pitchFamily="34" charset="0"/>
                <a:cs typeface="Calibri" panose="020F0502020204030204" pitchFamily="34" charset="0"/>
              </a:rPr>
              <a:t> : «</a:t>
            </a:r>
            <a:r>
              <a:rPr lang="fr-FR" sz="1400" i="1" dirty="0">
                <a:latin typeface="Georgia" panose="02040502050405020303" pitchFamily="18" charset="0"/>
              </a:rPr>
              <a:t>Le texte conventionnel oblige donc les Etats adhérents à respecter ses dispositions et, le cas échéant, à </a:t>
            </a:r>
            <a:r>
              <a:rPr lang="fr-FR" sz="1400" b="1" i="1" dirty="0">
                <a:latin typeface="Georgia" panose="02040502050405020303" pitchFamily="18" charset="0"/>
              </a:rPr>
              <a:t>écarter une norme interne contraire</a:t>
            </a:r>
            <a:r>
              <a:rPr lang="fr-FR" sz="1400" i="1" dirty="0">
                <a:latin typeface="Georgia" panose="02040502050405020303" pitchFamily="18" charset="0"/>
              </a:rPr>
              <a:t>. </a:t>
            </a:r>
            <a:r>
              <a:rPr lang="fr-FR" sz="1400" dirty="0">
                <a:latin typeface="Georgia" panose="02040502050405020303" pitchFamily="18" charset="0"/>
              </a:rPr>
              <a:t>[…] </a:t>
            </a:r>
            <a:r>
              <a:rPr lang="fr-FR" sz="1400" i="1" dirty="0">
                <a:latin typeface="Georgia" panose="02040502050405020303" pitchFamily="18" charset="0"/>
              </a:rPr>
              <a:t>le contrôle de la </a:t>
            </a:r>
            <a:r>
              <a:rPr lang="fr-FR" sz="1400" b="1" i="1" dirty="0">
                <a:latin typeface="Georgia" panose="02040502050405020303" pitchFamily="18" charset="0"/>
              </a:rPr>
              <a:t>conventionnalité des dispositions légales </a:t>
            </a:r>
            <a:r>
              <a:rPr lang="fr-FR" sz="1400" i="1" dirty="0">
                <a:latin typeface="Georgia" panose="02040502050405020303" pitchFamily="18" charset="0"/>
              </a:rPr>
              <a:t>internes est soumis au </a:t>
            </a:r>
            <a:r>
              <a:rPr lang="fr-FR" sz="1400" b="1" i="1" dirty="0">
                <a:latin typeface="Georgia" panose="02040502050405020303" pitchFamily="18" charset="0"/>
              </a:rPr>
              <a:t>contrôle des juridictions nationales </a:t>
            </a:r>
            <a:r>
              <a:rPr lang="fr-FR" sz="1400" dirty="0">
                <a:latin typeface="Georgia" panose="02040502050405020303" pitchFamily="18" charset="0"/>
              </a:rPr>
              <a:t>».</a:t>
            </a:r>
          </a:p>
          <a:p>
            <a:pPr marL="285750" indent="-285750" algn="just">
              <a:spcBef>
                <a:spcPts val="600"/>
              </a:spcBef>
              <a:buClr>
                <a:srgbClr val="C00000"/>
              </a:buClr>
              <a:buFont typeface="Wingdings" panose="05000000000000000000" pitchFamily="2" charset="2"/>
              <a:buChar char="Ø"/>
            </a:pPr>
            <a:endParaRPr lang="fr-FR" sz="1400" dirty="0">
              <a:latin typeface="Georgia" panose="02040502050405020303" pitchFamily="18" charset="0"/>
              <a:cs typeface="Calibri" panose="020F0502020204030204" pitchFamily="34" charset="0"/>
            </a:endParaRPr>
          </a:p>
          <a:p>
            <a:pPr marL="285750" indent="-285750" algn="just">
              <a:spcBef>
                <a:spcPts val="600"/>
              </a:spcBef>
              <a:buClr>
                <a:srgbClr val="C00000"/>
              </a:buClr>
              <a:buFont typeface="Wingdings" panose="05000000000000000000" pitchFamily="2" charset="2"/>
              <a:buChar char="Ø"/>
            </a:pPr>
            <a:r>
              <a:rPr lang="fr-FR" sz="1400" u="sng" dirty="0">
                <a:latin typeface="Georgia" panose="02040502050405020303" pitchFamily="18" charset="0"/>
              </a:rPr>
              <a:t>Cour, 9 déc. 2003, n° 372/03 V</a:t>
            </a:r>
            <a:r>
              <a:rPr lang="fr-FR" sz="1400" dirty="0">
                <a:latin typeface="Georgia" panose="02040502050405020303" pitchFamily="18" charset="0"/>
              </a:rPr>
              <a:t> : « </a:t>
            </a:r>
            <a:r>
              <a:rPr lang="fr-FR" sz="1400" i="1" dirty="0">
                <a:latin typeface="Georgia" panose="02040502050405020303" pitchFamily="18" charset="0"/>
              </a:rPr>
              <a:t>le droit d’accès à un tribunal, que l’article 6 de cette Convention reconnaît à toute personne désirant obtenir une décision portant sur ses droits de caractère civil, ne s’étend pas à un droit de provoquer contre un tiers l’exercice de poursuites pénales afin d’obtenir sa condamnation (Cour européenne des droits de l’homme, 29 mars 2001, ASOCIACIÓN DE VÍCTIMAS DEL TERRORISMO C. Espagne, N° 54102/00, Recueil 2001-V, p.485). </a:t>
            </a:r>
            <a:r>
              <a:rPr lang="fr-FR" sz="1400" dirty="0">
                <a:latin typeface="Georgia" panose="02040502050405020303" pitchFamily="18" charset="0"/>
              </a:rPr>
              <a:t>[…]</a:t>
            </a:r>
          </a:p>
          <a:p>
            <a:pPr marL="271463" algn="just">
              <a:spcBef>
                <a:spcPts val="600"/>
              </a:spcBef>
              <a:buClr>
                <a:srgbClr val="C00000"/>
              </a:buClr>
            </a:pPr>
            <a:r>
              <a:rPr lang="fr-FR" sz="1400" i="1" dirty="0">
                <a:latin typeface="Georgia" panose="02040502050405020303" pitchFamily="18" charset="0"/>
              </a:rPr>
              <a:t>Il en découle que </a:t>
            </a:r>
            <a:r>
              <a:rPr lang="fr-FR" sz="1400" b="1" i="1" dirty="0">
                <a:latin typeface="Georgia" panose="02040502050405020303" pitchFamily="18" charset="0"/>
              </a:rPr>
              <a:t>la Convention ne garantit pas à la prétendue partie lésée le droit d’interjeter appel contre un jugement d’acquittement au pénal</a:t>
            </a:r>
            <a:r>
              <a:rPr lang="fr-FR" sz="1400" i="1" dirty="0">
                <a:latin typeface="Georgia" panose="02040502050405020303" pitchFamily="18" charset="0"/>
              </a:rPr>
              <a:t>. </a:t>
            </a:r>
            <a:r>
              <a:rPr lang="fr-FR" sz="1400" dirty="0">
                <a:latin typeface="Georgia" panose="02040502050405020303" pitchFamily="18" charset="0"/>
              </a:rPr>
              <a:t>[…]</a:t>
            </a:r>
          </a:p>
          <a:p>
            <a:pPr marL="271463" algn="just">
              <a:spcBef>
                <a:spcPts val="600"/>
              </a:spcBef>
              <a:buClr>
                <a:srgbClr val="C00000"/>
              </a:buClr>
            </a:pPr>
            <a:r>
              <a:rPr lang="fr-FR" sz="1400" i="1" dirty="0">
                <a:latin typeface="Georgia" panose="02040502050405020303" pitchFamily="18" charset="0"/>
              </a:rPr>
              <a:t>La partie civile sans qualité ni intérêt pour relever appel au point de vue de la vindicte publique et de l’application des peines, est également sans qualité ni intérêt pour prouver l’existence d’un acte d’appel du ministère public, la poursuite de l’action publique en instance d’appel restant l’apanage du ministère public </a:t>
            </a:r>
            <a:r>
              <a:rPr lang="fr-FR" sz="1400" dirty="0">
                <a:latin typeface="Georgia" panose="02040502050405020303" pitchFamily="18" charset="0"/>
              </a:rPr>
              <a:t>».</a:t>
            </a:r>
            <a:endParaRPr lang="fr-LU" sz="1400" dirty="0">
              <a:latin typeface="Georgia" panose="02040502050405020303" pitchFamily="18" charset="0"/>
              <a:cs typeface="Calibri" panose="020F0502020204030204" pitchFamily="34" charset="0"/>
            </a:endParaRPr>
          </a:p>
        </p:txBody>
      </p:sp>
    </p:spTree>
    <p:extLst>
      <p:ext uri="{BB962C8B-B14F-4D97-AF65-F5344CB8AC3E}">
        <p14:creationId xmlns:p14="http://schemas.microsoft.com/office/powerpoint/2010/main" val="137152977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9A65C1-807E-4426-A9B0-A341B2D6698A}"/>
              </a:ext>
            </a:extLst>
          </p:cNvPr>
          <p:cNvSpPr/>
          <p:nvPr/>
        </p:nvSpPr>
        <p:spPr>
          <a:xfrm>
            <a:off x="0" y="5665471"/>
            <a:ext cx="12192000"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a:extLst>
              <a:ext uri="{FF2B5EF4-FFF2-40B4-BE49-F238E27FC236}">
                <a16:creationId xmlns:a16="http://schemas.microsoft.com/office/drawing/2014/main" id="{D4A25645-93F9-488B-A952-0BC6C1111020}"/>
              </a:ext>
            </a:extLst>
          </p:cNvPr>
          <p:cNvSpPr/>
          <p:nvPr/>
        </p:nvSpPr>
        <p:spPr>
          <a:xfrm>
            <a:off x="393700" y="0"/>
            <a:ext cx="444500" cy="6858000"/>
          </a:xfrm>
          <a:prstGeom prst="rect">
            <a:avLst/>
          </a:prstGeom>
          <a:solidFill>
            <a:srgbClr val="DC3C3C"/>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3300"/>
              </a:solidFill>
            </a:endParaRPr>
          </a:p>
        </p:txBody>
      </p:sp>
      <p:sp>
        <p:nvSpPr>
          <p:cNvPr id="6" name="Rectangle 5">
            <a:extLst>
              <a:ext uri="{FF2B5EF4-FFF2-40B4-BE49-F238E27FC236}">
                <a16:creationId xmlns:a16="http://schemas.microsoft.com/office/drawing/2014/main" id="{00268578-8A6E-440D-8EF1-239247CBF2BB}"/>
              </a:ext>
            </a:extLst>
          </p:cNvPr>
          <p:cNvSpPr/>
          <p:nvPr/>
        </p:nvSpPr>
        <p:spPr>
          <a:xfrm>
            <a:off x="0" y="5778500"/>
            <a:ext cx="12192000" cy="127000"/>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7" name="Image 6">
            <a:extLst>
              <a:ext uri="{FF2B5EF4-FFF2-40B4-BE49-F238E27FC236}">
                <a16:creationId xmlns:a16="http://schemas.microsoft.com/office/drawing/2014/main" id="{AD3C961B-4732-4F68-AD53-3301BBE01AD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781550" y="6245555"/>
            <a:ext cx="2809286" cy="229540"/>
          </a:xfrm>
          <a:prstGeom prst="rect">
            <a:avLst/>
          </a:prstGeom>
        </p:spPr>
      </p:pic>
      <p:sp>
        <p:nvSpPr>
          <p:cNvPr id="11" name="ZoneTexte 10">
            <a:extLst>
              <a:ext uri="{FF2B5EF4-FFF2-40B4-BE49-F238E27FC236}">
                <a16:creationId xmlns:a16="http://schemas.microsoft.com/office/drawing/2014/main" id="{EA9F57B3-B48E-43A7-AC1D-802AD2F48F5C}"/>
              </a:ext>
            </a:extLst>
          </p:cNvPr>
          <p:cNvSpPr txBox="1"/>
          <p:nvPr/>
        </p:nvSpPr>
        <p:spPr>
          <a:xfrm>
            <a:off x="1231900" y="368300"/>
            <a:ext cx="10566400" cy="72327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600"/>
              </a:spcBef>
              <a:spcAft>
                <a:spcPts val="0"/>
              </a:spcAft>
              <a:buClrTx/>
              <a:buSzTx/>
              <a:buFontTx/>
              <a:buNone/>
              <a:tabLst/>
              <a:defRPr/>
            </a:pPr>
            <a:r>
              <a:rPr kumimoji="0" lang="fr-LU" sz="2000" b="1" i="0" u="none" strike="noStrike" kern="1200" cap="all" spc="0" normalizeH="0" baseline="0" noProof="0" dirty="0">
                <a:ln>
                  <a:noFill/>
                </a:ln>
                <a:solidFill>
                  <a:prstClr val="black"/>
                </a:solidFill>
                <a:effectLst/>
                <a:uLnTx/>
                <a:uFillTx/>
                <a:latin typeface="Georgia" panose="02040502050405020303" pitchFamily="18" charset="0"/>
                <a:ea typeface="+mn-ea"/>
                <a:cs typeface="+mn-cs"/>
              </a:rPr>
              <a:t>2. La constitutionnalisation jurisprudentielle du droit pénal</a:t>
            </a:r>
          </a:p>
          <a:p>
            <a:pPr marL="271463" marR="0" lvl="0" indent="0" algn="just" defTabSz="914400" rtl="0" eaLnBrk="1" fontAlgn="auto" latinLnBrk="0" hangingPunct="1">
              <a:lnSpc>
                <a:spcPct val="100000"/>
              </a:lnSpc>
              <a:spcBef>
                <a:spcPts val="600"/>
              </a:spcBef>
              <a:spcAft>
                <a:spcPts val="0"/>
              </a:spcAft>
              <a:buClrTx/>
              <a:buSzTx/>
              <a:buFontTx/>
              <a:buNone/>
              <a:tabLst/>
              <a:defRPr/>
            </a:pPr>
            <a:r>
              <a:rPr kumimoji="0" lang="fr-LU" sz="1600" b="1" i="0" u="none" strike="noStrike" kern="1200" cap="all" spc="0" normalizeH="0" baseline="0" noProof="0" dirty="0">
                <a:ln>
                  <a:noFill/>
                </a:ln>
                <a:solidFill>
                  <a:prstClr val="black"/>
                </a:solidFill>
                <a:effectLst/>
                <a:uLnTx/>
                <a:uFillTx/>
                <a:latin typeface="Georgia" panose="02040502050405020303" pitchFamily="18" charset="0"/>
                <a:ea typeface="+mn-ea"/>
                <a:cs typeface="+mn-cs"/>
              </a:rPr>
              <a:t>2. 2. l’œuvre des juridictions judiciaires</a:t>
            </a:r>
          </a:p>
        </p:txBody>
      </p:sp>
      <p:sp>
        <p:nvSpPr>
          <p:cNvPr id="9" name="ZoneTexte 8">
            <a:extLst>
              <a:ext uri="{FF2B5EF4-FFF2-40B4-BE49-F238E27FC236}">
                <a16:creationId xmlns:a16="http://schemas.microsoft.com/office/drawing/2014/main" id="{433E71ED-E28C-48B6-ABD5-E7C14B20017E}"/>
              </a:ext>
            </a:extLst>
          </p:cNvPr>
          <p:cNvSpPr txBox="1"/>
          <p:nvPr/>
        </p:nvSpPr>
        <p:spPr>
          <a:xfrm>
            <a:off x="1231900" y="1347197"/>
            <a:ext cx="10566400" cy="4062651"/>
          </a:xfrm>
          <a:prstGeom prst="rect">
            <a:avLst/>
          </a:prstGeom>
          <a:noFill/>
        </p:spPr>
        <p:txBody>
          <a:bodyPr wrap="square">
            <a:spAutoFit/>
          </a:bodyPr>
          <a:lstStyle/>
          <a:p>
            <a:pPr marL="285750" marR="0" lvl="0" indent="-285750" algn="just" defTabSz="914400" rtl="0" eaLnBrk="1" fontAlgn="auto" latinLnBrk="0" hangingPunct="1">
              <a:lnSpc>
                <a:spcPct val="100000"/>
              </a:lnSpc>
              <a:spcBef>
                <a:spcPts val="600"/>
              </a:spcBef>
              <a:spcAft>
                <a:spcPts val="0"/>
              </a:spcAft>
              <a:buClr>
                <a:srgbClr val="C00000"/>
              </a:buClr>
              <a:buSzTx/>
              <a:buFont typeface="Wingdings" panose="05000000000000000000" pitchFamily="2" charset="2"/>
              <a:buChar char="q"/>
              <a:tabLst/>
              <a:defRPr/>
            </a:pPr>
            <a:r>
              <a:rPr lang="fr-FR" sz="1600" dirty="0">
                <a:latin typeface="Georgia" panose="02040502050405020303" pitchFamily="18" charset="0"/>
                <a:cs typeface="Calibri" panose="020F0502020204030204" pitchFamily="34" charset="0"/>
              </a:rPr>
              <a:t> </a:t>
            </a:r>
            <a:r>
              <a:rPr lang="fr-FR" sz="1600" u="sng" dirty="0">
                <a:latin typeface="Georgia" panose="02040502050405020303" pitchFamily="18" charset="0"/>
                <a:cs typeface="Calibri" panose="020F0502020204030204" pitchFamily="34" charset="0"/>
              </a:rPr>
              <a:t>L</a:t>
            </a:r>
            <a:r>
              <a:rPr kumimoji="0" lang="fr-FR" sz="1600" b="0" i="0" u="sng" strike="noStrike" kern="1200" cap="none" spc="0" normalizeH="0" baseline="0" noProof="0" dirty="0">
                <a:ln>
                  <a:noFill/>
                </a:ln>
                <a:solidFill>
                  <a:prstClr val="black"/>
                </a:solidFill>
                <a:effectLst/>
                <a:uLnTx/>
                <a:uFillTx/>
                <a:latin typeface="Georgia" panose="02040502050405020303" pitchFamily="18" charset="0"/>
                <a:ea typeface="Cambria" panose="02040503050406030204" pitchFamily="18" charset="0"/>
                <a:cs typeface="Calibri" panose="020F0502020204030204" pitchFamily="34" charset="0"/>
              </a:rPr>
              <a:t>e contrôle de conventionnalité </a:t>
            </a:r>
          </a:p>
          <a:p>
            <a:pPr marL="285750" indent="-285750" algn="just">
              <a:spcBef>
                <a:spcPts val="600"/>
              </a:spcBef>
              <a:buClr>
                <a:srgbClr val="C00000"/>
              </a:buClr>
              <a:buFont typeface="Wingdings" panose="05000000000000000000" pitchFamily="2" charset="2"/>
              <a:buChar char="Ø"/>
            </a:pPr>
            <a:endParaRPr lang="fr-FR" sz="1400" dirty="0">
              <a:latin typeface="Georgia" panose="02040502050405020303" pitchFamily="18" charset="0"/>
              <a:cs typeface="Calibri" panose="020F0502020204030204" pitchFamily="34" charset="0"/>
            </a:endParaRPr>
          </a:p>
          <a:p>
            <a:pPr marL="285750" indent="-285750" algn="just">
              <a:spcBef>
                <a:spcPts val="600"/>
              </a:spcBef>
              <a:buClr>
                <a:srgbClr val="C00000"/>
              </a:buClr>
              <a:buFont typeface="Wingdings" panose="05000000000000000000" pitchFamily="2" charset="2"/>
              <a:buChar char="Ø"/>
            </a:pPr>
            <a:r>
              <a:rPr lang="fr-FR" sz="1400" u="sng" dirty="0">
                <a:effectLst/>
                <a:latin typeface="Georgia" panose="02040502050405020303" pitchFamily="18" charset="0"/>
                <a:ea typeface="Calibri" panose="020F0502020204030204" pitchFamily="34" charset="0"/>
                <a:cs typeface="Calibri" panose="020F0502020204030204" pitchFamily="34" charset="0"/>
              </a:rPr>
              <a:t>Cour, 21 juill. 2020, n° </a:t>
            </a:r>
            <a:r>
              <a:rPr lang="fr-LU" sz="1400" u="sng" dirty="0">
                <a:latin typeface="Georgia" panose="02040502050405020303" pitchFamily="18" charset="0"/>
              </a:rPr>
              <a:t>267/20</a:t>
            </a:r>
            <a:r>
              <a:rPr lang="fr-LU" sz="1400" dirty="0">
                <a:latin typeface="Georgia" panose="02040502050405020303" pitchFamily="18" charset="0"/>
              </a:rPr>
              <a:t> </a:t>
            </a:r>
            <a:r>
              <a:rPr lang="fr-FR" sz="1400" dirty="0">
                <a:effectLst/>
                <a:latin typeface="Georgia" panose="02040502050405020303" pitchFamily="18" charset="0"/>
                <a:ea typeface="Calibri" panose="020F0502020204030204" pitchFamily="34" charset="0"/>
                <a:cs typeface="Calibri" panose="020F0502020204030204" pitchFamily="34" charset="0"/>
              </a:rPr>
              <a:t>: « </a:t>
            </a:r>
            <a:r>
              <a:rPr lang="fr-FR" sz="1400" i="1" dirty="0">
                <a:latin typeface="Georgia" panose="02040502050405020303" pitchFamily="18" charset="0"/>
              </a:rPr>
              <a:t>Avant d’examiner si l’infraction de malversation est établie à l’égard de X), il y a d’abord lieu, pour des raisons de logique juridique, </a:t>
            </a:r>
            <a:r>
              <a:rPr lang="fr-FR" sz="1400" b="1" i="1" dirty="0">
                <a:latin typeface="Georgia" panose="02040502050405020303" pitchFamily="18" charset="0"/>
              </a:rPr>
              <a:t>d’examiner la conformité</a:t>
            </a:r>
            <a:r>
              <a:rPr lang="fr-FR" sz="1400" i="1" dirty="0">
                <a:latin typeface="Georgia" panose="02040502050405020303" pitchFamily="18" charset="0"/>
              </a:rPr>
              <a:t> du libellé des articles 575 4° du Code de Commerce et 490 du Code pénal </a:t>
            </a:r>
            <a:r>
              <a:rPr lang="fr-FR" sz="1400" b="1" i="1" dirty="0">
                <a:latin typeface="Georgia" panose="02040502050405020303" pitchFamily="18" charset="0"/>
              </a:rPr>
              <a:t>à l’article 7</a:t>
            </a:r>
            <a:r>
              <a:rPr lang="fr-FR" sz="1400" i="1" dirty="0">
                <a:latin typeface="Georgia" panose="02040502050405020303" pitchFamily="18" charset="0"/>
              </a:rPr>
              <a:t> de la convention des droits de l’homme, à l’article 49 de la Charte européenne des droits fondamentaux et à l’article 14 de la Constitution, alors que sa défense fait valoir que la notion de « malversation » est </a:t>
            </a:r>
            <a:r>
              <a:rPr lang="fr-FR" sz="1400" b="1" i="1" dirty="0">
                <a:latin typeface="Georgia" panose="02040502050405020303" pitchFamily="18" charset="0"/>
              </a:rPr>
              <a:t>trop</a:t>
            </a:r>
            <a:r>
              <a:rPr lang="fr-FR" sz="1400" i="1" dirty="0">
                <a:latin typeface="Georgia" panose="02040502050405020303" pitchFamily="18" charset="0"/>
              </a:rPr>
              <a:t> </a:t>
            </a:r>
            <a:r>
              <a:rPr lang="fr-FR" sz="1400" b="1" i="1" dirty="0">
                <a:latin typeface="Georgia" panose="02040502050405020303" pitchFamily="18" charset="0"/>
              </a:rPr>
              <a:t>imprécise</a:t>
            </a:r>
            <a:r>
              <a:rPr lang="fr-FR" sz="1400" i="1" dirty="0">
                <a:latin typeface="Georgia" panose="02040502050405020303" pitchFamily="18" charset="0"/>
              </a:rPr>
              <a:t> pour permettre au curateur de mesurer la portée de la disposition et de régler sa conduite.</a:t>
            </a:r>
            <a:r>
              <a:rPr lang="fr-FR" sz="1400" dirty="0">
                <a:latin typeface="Georgia" panose="02040502050405020303" pitchFamily="18" charset="0"/>
              </a:rPr>
              <a:t> […] </a:t>
            </a:r>
          </a:p>
          <a:p>
            <a:pPr marL="271463" algn="just">
              <a:spcBef>
                <a:spcPts val="600"/>
              </a:spcBef>
              <a:buClr>
                <a:srgbClr val="C00000"/>
              </a:buClr>
            </a:pPr>
            <a:r>
              <a:rPr lang="fr-FR" sz="1400" i="1" dirty="0">
                <a:latin typeface="Georgia" panose="02040502050405020303" pitchFamily="18" charset="0"/>
              </a:rPr>
              <a:t>Dans son arrêt E.K. c. TURQUIE du 7 février 2002, la Cour européenne des droits de l’homme a retenu : « la loi doit définir clairement les infractions et les sanctions qui les répriment. Cette condition se trouve remplie lorsque le justiciable peut savoir, à partir du libellé de la disposition pertinente et, au besoin, à l’aide de son interprétation par les tribunaux, quels actes et omissions engagent sa responsabilité pénale » </a:t>
            </a:r>
            <a:r>
              <a:rPr lang="fr-FR" sz="1400" dirty="0">
                <a:latin typeface="Georgia" panose="02040502050405020303" pitchFamily="18" charset="0"/>
              </a:rPr>
              <a:t>[…] </a:t>
            </a:r>
            <a:r>
              <a:rPr lang="fr-FR" sz="1400" i="1" dirty="0">
                <a:latin typeface="Georgia" panose="02040502050405020303" pitchFamily="18" charset="0"/>
              </a:rPr>
              <a:t>Dans cet ordre d’idées, la Commission européenne des droits de l’homme a déclaré irrecevable la requête introduite par un curateur belge qui avait invoqué l’imprécision de la notion de « malversation ». La Commission a en effet retenu que la notion, qui s’adresse à des professionnels du droit, telle qu’entendue par la Cour de cassation, </a:t>
            </a:r>
            <a:r>
              <a:rPr lang="fr-FR" sz="1400" b="1" i="1" dirty="0">
                <a:latin typeface="Georgia" panose="02040502050405020303" pitchFamily="18" charset="0"/>
              </a:rPr>
              <a:t>respecte l’exigence de prévisibilité des normes pénales imposée par l’article 7 </a:t>
            </a:r>
            <a:r>
              <a:rPr lang="fr-FR" sz="1400" i="1" dirty="0">
                <a:latin typeface="Georgia" panose="02040502050405020303" pitchFamily="18" charset="0"/>
              </a:rPr>
              <a:t>de la Convention européenne des droits de l’homme (</a:t>
            </a:r>
            <a:r>
              <a:rPr lang="fr-FR" sz="1400" i="1" dirty="0" err="1">
                <a:latin typeface="Georgia" panose="02040502050405020303" pitchFamily="18" charset="0"/>
              </a:rPr>
              <a:t>Comm</a:t>
            </a:r>
            <a:r>
              <a:rPr lang="fr-FR" sz="1400" i="1" dirty="0">
                <a:latin typeface="Georgia" panose="02040502050405020303" pitchFamily="18" charset="0"/>
              </a:rPr>
              <a:t>. </a:t>
            </a:r>
            <a:r>
              <a:rPr lang="fr-FR" sz="1400" i="1" dirty="0" err="1">
                <a:latin typeface="Georgia" panose="02040502050405020303" pitchFamily="18" charset="0"/>
              </a:rPr>
              <a:t>Eur</a:t>
            </a:r>
            <a:r>
              <a:rPr lang="fr-FR" sz="1400" i="1" dirty="0">
                <a:latin typeface="Georgia" panose="02040502050405020303" pitchFamily="18" charset="0"/>
              </a:rPr>
              <a:t>. D.H., 14 décembre 1988, </a:t>
            </a:r>
            <a:r>
              <a:rPr lang="fr-FR" sz="1400" i="1" dirty="0" err="1">
                <a:latin typeface="Georgia" panose="02040502050405020303" pitchFamily="18" charset="0"/>
              </a:rPr>
              <a:t>Delande</a:t>
            </a:r>
            <a:r>
              <a:rPr lang="fr-FR" sz="1400" i="1" dirty="0">
                <a:latin typeface="Georgia" panose="02040502050405020303" pitchFamily="18" charset="0"/>
              </a:rPr>
              <a:t> c. Belgique, </a:t>
            </a:r>
            <a:r>
              <a:rPr lang="fr-FR" sz="1400" i="1" dirty="0" err="1">
                <a:latin typeface="Georgia" panose="02040502050405020303" pitchFamily="18" charset="0"/>
              </a:rPr>
              <a:t>aff.</a:t>
            </a:r>
            <a:r>
              <a:rPr lang="fr-FR" sz="1400" i="1" dirty="0">
                <a:latin typeface="Georgia" panose="02040502050405020303" pitchFamily="18" charset="0"/>
              </a:rPr>
              <a:t> 14192/88).  </a:t>
            </a:r>
            <a:r>
              <a:rPr lang="fr-FR" sz="1400" dirty="0">
                <a:latin typeface="Georgia" panose="02040502050405020303" pitchFamily="18" charset="0"/>
              </a:rPr>
              <a:t>[…] </a:t>
            </a:r>
          </a:p>
          <a:p>
            <a:pPr marL="271463" algn="just">
              <a:spcBef>
                <a:spcPts val="600"/>
              </a:spcBef>
              <a:buClr>
                <a:srgbClr val="C00000"/>
              </a:buClr>
            </a:pPr>
            <a:r>
              <a:rPr lang="fr-FR" sz="1400" i="1" dirty="0">
                <a:latin typeface="Georgia" panose="02040502050405020303" pitchFamily="18" charset="0"/>
              </a:rPr>
              <a:t>Le moyen tiré de la violation de l’article 7 de la Convention européenne des droits de l’homme et des libertés fondamentales </a:t>
            </a:r>
            <a:r>
              <a:rPr lang="fr-FR" sz="1400" b="1" i="1" dirty="0">
                <a:latin typeface="Georgia" panose="02040502050405020303" pitchFamily="18" charset="0"/>
              </a:rPr>
              <a:t>n’est donc pas fondé</a:t>
            </a:r>
            <a:r>
              <a:rPr lang="fr-FR" sz="1400" i="1" dirty="0">
                <a:latin typeface="Georgia" panose="02040502050405020303" pitchFamily="18" charset="0"/>
              </a:rPr>
              <a:t>. </a:t>
            </a:r>
            <a:r>
              <a:rPr lang="fr-FR" sz="1400" dirty="0">
                <a:latin typeface="Georgia" panose="02040502050405020303" pitchFamily="18" charset="0"/>
              </a:rPr>
              <a:t>»</a:t>
            </a:r>
            <a:endParaRPr lang="fr-LU" sz="1400" dirty="0">
              <a:latin typeface="Georgia" panose="02040502050405020303" pitchFamily="18" charset="0"/>
              <a:cs typeface="Calibri" panose="020F0502020204030204" pitchFamily="34" charset="0"/>
            </a:endParaRPr>
          </a:p>
        </p:txBody>
      </p:sp>
    </p:spTree>
    <p:extLst>
      <p:ext uri="{BB962C8B-B14F-4D97-AF65-F5344CB8AC3E}">
        <p14:creationId xmlns:p14="http://schemas.microsoft.com/office/powerpoint/2010/main" val="67516469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9A65C1-807E-4426-A9B0-A341B2D6698A}"/>
              </a:ext>
            </a:extLst>
          </p:cNvPr>
          <p:cNvSpPr/>
          <p:nvPr/>
        </p:nvSpPr>
        <p:spPr>
          <a:xfrm>
            <a:off x="0" y="5665471"/>
            <a:ext cx="12192000"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a:extLst>
              <a:ext uri="{FF2B5EF4-FFF2-40B4-BE49-F238E27FC236}">
                <a16:creationId xmlns:a16="http://schemas.microsoft.com/office/drawing/2014/main" id="{D4A25645-93F9-488B-A952-0BC6C1111020}"/>
              </a:ext>
            </a:extLst>
          </p:cNvPr>
          <p:cNvSpPr/>
          <p:nvPr/>
        </p:nvSpPr>
        <p:spPr>
          <a:xfrm>
            <a:off x="393700" y="0"/>
            <a:ext cx="444500" cy="6858000"/>
          </a:xfrm>
          <a:prstGeom prst="rect">
            <a:avLst/>
          </a:prstGeom>
          <a:solidFill>
            <a:srgbClr val="DC3C3C"/>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3300"/>
              </a:solidFill>
            </a:endParaRPr>
          </a:p>
        </p:txBody>
      </p:sp>
      <p:sp>
        <p:nvSpPr>
          <p:cNvPr id="6" name="Rectangle 5">
            <a:extLst>
              <a:ext uri="{FF2B5EF4-FFF2-40B4-BE49-F238E27FC236}">
                <a16:creationId xmlns:a16="http://schemas.microsoft.com/office/drawing/2014/main" id="{00268578-8A6E-440D-8EF1-239247CBF2BB}"/>
              </a:ext>
            </a:extLst>
          </p:cNvPr>
          <p:cNvSpPr/>
          <p:nvPr/>
        </p:nvSpPr>
        <p:spPr>
          <a:xfrm>
            <a:off x="0" y="5778500"/>
            <a:ext cx="12192000" cy="127000"/>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7" name="Image 6">
            <a:extLst>
              <a:ext uri="{FF2B5EF4-FFF2-40B4-BE49-F238E27FC236}">
                <a16:creationId xmlns:a16="http://schemas.microsoft.com/office/drawing/2014/main" id="{AD3C961B-4732-4F68-AD53-3301BBE01AD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781550" y="6245555"/>
            <a:ext cx="2809286" cy="229540"/>
          </a:xfrm>
          <a:prstGeom prst="rect">
            <a:avLst/>
          </a:prstGeom>
        </p:spPr>
      </p:pic>
      <p:sp>
        <p:nvSpPr>
          <p:cNvPr id="11" name="ZoneTexte 10">
            <a:extLst>
              <a:ext uri="{FF2B5EF4-FFF2-40B4-BE49-F238E27FC236}">
                <a16:creationId xmlns:a16="http://schemas.microsoft.com/office/drawing/2014/main" id="{EA9F57B3-B48E-43A7-AC1D-802AD2F48F5C}"/>
              </a:ext>
            </a:extLst>
          </p:cNvPr>
          <p:cNvSpPr txBox="1"/>
          <p:nvPr/>
        </p:nvSpPr>
        <p:spPr>
          <a:xfrm>
            <a:off x="1231900" y="368300"/>
            <a:ext cx="10566400" cy="72327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600"/>
              </a:spcBef>
              <a:spcAft>
                <a:spcPts val="0"/>
              </a:spcAft>
              <a:buClrTx/>
              <a:buSzTx/>
              <a:buFontTx/>
              <a:buNone/>
              <a:tabLst/>
              <a:defRPr/>
            </a:pPr>
            <a:r>
              <a:rPr kumimoji="0" lang="fr-LU" sz="2000" b="1" i="0" u="none" strike="noStrike" kern="1200" cap="all" spc="0" normalizeH="0" baseline="0" noProof="0" dirty="0">
                <a:ln>
                  <a:noFill/>
                </a:ln>
                <a:solidFill>
                  <a:prstClr val="black"/>
                </a:solidFill>
                <a:effectLst/>
                <a:uLnTx/>
                <a:uFillTx/>
                <a:latin typeface="Georgia" panose="02040502050405020303" pitchFamily="18" charset="0"/>
                <a:ea typeface="+mn-ea"/>
                <a:cs typeface="+mn-cs"/>
              </a:rPr>
              <a:t>2. La constitutionnalisation jurisprudentielle du droit pénal</a:t>
            </a:r>
          </a:p>
          <a:p>
            <a:pPr marL="271463" marR="0" lvl="0" indent="0" algn="just" defTabSz="914400" rtl="0" eaLnBrk="1" fontAlgn="auto" latinLnBrk="0" hangingPunct="1">
              <a:lnSpc>
                <a:spcPct val="100000"/>
              </a:lnSpc>
              <a:spcBef>
                <a:spcPts val="600"/>
              </a:spcBef>
              <a:spcAft>
                <a:spcPts val="0"/>
              </a:spcAft>
              <a:buClrTx/>
              <a:buSzTx/>
              <a:buFontTx/>
              <a:buNone/>
              <a:tabLst/>
              <a:defRPr/>
            </a:pPr>
            <a:r>
              <a:rPr kumimoji="0" lang="fr-LU" sz="1600" b="1" i="0" u="none" strike="noStrike" kern="1200" cap="all" spc="0" normalizeH="0" baseline="0" noProof="0" dirty="0">
                <a:ln>
                  <a:noFill/>
                </a:ln>
                <a:solidFill>
                  <a:prstClr val="black"/>
                </a:solidFill>
                <a:effectLst/>
                <a:uLnTx/>
                <a:uFillTx/>
                <a:latin typeface="Georgia" panose="02040502050405020303" pitchFamily="18" charset="0"/>
                <a:ea typeface="+mn-ea"/>
                <a:cs typeface="+mn-cs"/>
              </a:rPr>
              <a:t>2. 2. l’œuvre des juridictions judiciaires</a:t>
            </a:r>
          </a:p>
        </p:txBody>
      </p:sp>
      <p:sp>
        <p:nvSpPr>
          <p:cNvPr id="9" name="ZoneTexte 8">
            <a:extLst>
              <a:ext uri="{FF2B5EF4-FFF2-40B4-BE49-F238E27FC236}">
                <a16:creationId xmlns:a16="http://schemas.microsoft.com/office/drawing/2014/main" id="{433E71ED-E28C-48B6-ABD5-E7C14B20017E}"/>
              </a:ext>
            </a:extLst>
          </p:cNvPr>
          <p:cNvSpPr txBox="1"/>
          <p:nvPr/>
        </p:nvSpPr>
        <p:spPr>
          <a:xfrm>
            <a:off x="1231900" y="1594346"/>
            <a:ext cx="10566400" cy="3662541"/>
          </a:xfrm>
          <a:prstGeom prst="rect">
            <a:avLst/>
          </a:prstGeom>
          <a:noFill/>
        </p:spPr>
        <p:txBody>
          <a:bodyPr wrap="square">
            <a:spAutoFit/>
          </a:bodyPr>
          <a:lstStyle/>
          <a:p>
            <a:pPr marL="285750" marR="0" lvl="0" indent="-285750" algn="just" defTabSz="914400" rtl="0" eaLnBrk="1" fontAlgn="auto" latinLnBrk="0" hangingPunct="1">
              <a:lnSpc>
                <a:spcPct val="100000"/>
              </a:lnSpc>
              <a:spcBef>
                <a:spcPts val="600"/>
              </a:spcBef>
              <a:spcAft>
                <a:spcPts val="0"/>
              </a:spcAft>
              <a:buClr>
                <a:srgbClr val="C00000"/>
              </a:buClr>
              <a:buSzTx/>
              <a:buFont typeface="Wingdings" panose="05000000000000000000" pitchFamily="2" charset="2"/>
              <a:buChar char="q"/>
              <a:tabLst/>
              <a:defRPr/>
            </a:pPr>
            <a:r>
              <a:rPr lang="fr-FR" sz="1600" dirty="0">
                <a:latin typeface="Georgia" panose="02040502050405020303" pitchFamily="18" charset="0"/>
                <a:cs typeface="Calibri" panose="020F0502020204030204" pitchFamily="34" charset="0"/>
              </a:rPr>
              <a:t> </a:t>
            </a:r>
            <a:r>
              <a:rPr lang="fr-FR" sz="1600" u="sng" dirty="0">
                <a:latin typeface="Georgia" panose="02040502050405020303" pitchFamily="18" charset="0"/>
                <a:cs typeface="Calibri" panose="020F0502020204030204" pitchFamily="34" charset="0"/>
              </a:rPr>
              <a:t>L</a:t>
            </a:r>
            <a:r>
              <a:rPr kumimoji="0" lang="fr-FR" sz="1600" b="0" i="0" u="sng" strike="noStrike" kern="1200" cap="none" spc="0" normalizeH="0" baseline="0" noProof="0" dirty="0">
                <a:ln>
                  <a:noFill/>
                </a:ln>
                <a:solidFill>
                  <a:prstClr val="black"/>
                </a:solidFill>
                <a:effectLst/>
                <a:uLnTx/>
                <a:uFillTx/>
                <a:latin typeface="Georgia" panose="02040502050405020303" pitchFamily="18" charset="0"/>
                <a:ea typeface="Cambria" panose="02040503050406030204" pitchFamily="18" charset="0"/>
                <a:cs typeface="Calibri" panose="020F0502020204030204" pitchFamily="34" charset="0"/>
              </a:rPr>
              <a:t>a transmission des questions préjudicielles </a:t>
            </a:r>
          </a:p>
          <a:p>
            <a:pPr marL="285750" indent="-285750" algn="just">
              <a:spcBef>
                <a:spcPts val="600"/>
              </a:spcBef>
              <a:buClr>
                <a:srgbClr val="C00000"/>
              </a:buClr>
              <a:buFont typeface="Wingdings" panose="05000000000000000000" pitchFamily="2" charset="2"/>
              <a:buChar char="Ø"/>
            </a:pPr>
            <a:endParaRPr lang="fr-FR" sz="1400" dirty="0">
              <a:latin typeface="Georgia" panose="02040502050405020303" pitchFamily="18" charset="0"/>
              <a:cs typeface="Calibri" panose="020F0502020204030204" pitchFamily="34" charset="0"/>
            </a:endParaRPr>
          </a:p>
          <a:p>
            <a:pPr marL="285750" indent="-285750" algn="just">
              <a:spcBef>
                <a:spcPts val="600"/>
              </a:spcBef>
              <a:buClr>
                <a:srgbClr val="C00000"/>
              </a:buClr>
              <a:buFont typeface="Wingdings" panose="05000000000000000000" pitchFamily="2" charset="2"/>
              <a:buChar char="Ø"/>
            </a:pPr>
            <a:r>
              <a:rPr lang="fr-FR" sz="1400" u="sng" dirty="0">
                <a:effectLst/>
                <a:latin typeface="Georgia" panose="02040502050405020303" pitchFamily="18" charset="0"/>
                <a:ea typeface="Calibri" panose="020F0502020204030204" pitchFamily="34" charset="0"/>
                <a:cs typeface="Calibri" panose="020F0502020204030204" pitchFamily="34" charset="0"/>
              </a:rPr>
              <a:t>T. arr. Lux, 27 févr. 2019, LCRI n° 15/2019</a:t>
            </a:r>
            <a:r>
              <a:rPr lang="fr-FR" sz="1400" dirty="0">
                <a:effectLst/>
                <a:latin typeface="Georgia" panose="02040502050405020303" pitchFamily="18" charset="0"/>
                <a:ea typeface="Calibri" panose="020F0502020204030204" pitchFamily="34" charset="0"/>
                <a:cs typeface="Calibri" panose="020F0502020204030204" pitchFamily="34" charset="0"/>
              </a:rPr>
              <a:t> : « </a:t>
            </a:r>
            <a:r>
              <a:rPr lang="fr-FR" sz="1400" i="1" dirty="0">
                <a:effectLst/>
                <a:latin typeface="Georgia" panose="02040502050405020303" pitchFamily="18" charset="0"/>
                <a:ea typeface="Calibri" panose="020F0502020204030204" pitchFamily="34" charset="0"/>
                <a:cs typeface="Calibri" panose="020F0502020204030204" pitchFamily="34" charset="0"/>
              </a:rPr>
              <a:t>cette présomption irréfragable s’applique à chacun de la même manière. Aucune disposition du Code pénal ne prévoit en effet un régime légal différent pour une certaine catégorie de personnes. Seul le régime légal en fonction de l’âge de la victime, pour des raisons de protections des mineurs détaillées ci-avant, change, ce régime s’appliquant cependant à tout prévenu. Il ne saurait donc </a:t>
            </a:r>
            <a:r>
              <a:rPr lang="fr-FR" sz="1400" b="1" i="1" dirty="0">
                <a:effectLst/>
                <a:latin typeface="Georgia" panose="02040502050405020303" pitchFamily="18" charset="0"/>
                <a:ea typeface="Calibri" panose="020F0502020204030204" pitchFamily="34" charset="0"/>
                <a:cs typeface="Calibri" panose="020F0502020204030204" pitchFamily="34" charset="0"/>
              </a:rPr>
              <a:t>être question d’une violation de l’égalité </a:t>
            </a:r>
            <a:r>
              <a:rPr lang="fr-FR" sz="1400" i="1" dirty="0">
                <a:effectLst/>
                <a:latin typeface="Georgia" panose="02040502050405020303" pitchFamily="18" charset="0"/>
                <a:ea typeface="Calibri" panose="020F0502020204030204" pitchFamily="34" charset="0"/>
                <a:cs typeface="Calibri" panose="020F0502020204030204" pitchFamily="34" charset="0"/>
              </a:rPr>
              <a:t>devant la loi, toutes les personnes étant traitées de la même manière puisque la présomption irréfragable de l’absence de consentement s’applique à chacun. Il s’ensuit que la question de constitutionnalité est </a:t>
            </a:r>
            <a:r>
              <a:rPr lang="fr-FR" sz="1400" b="1" i="1" dirty="0">
                <a:effectLst/>
                <a:latin typeface="Georgia" panose="02040502050405020303" pitchFamily="18" charset="0"/>
                <a:ea typeface="Calibri" panose="020F0502020204030204" pitchFamily="34" charset="0"/>
                <a:cs typeface="Calibri" panose="020F0502020204030204" pitchFamily="34" charset="0"/>
              </a:rPr>
              <a:t>dénuée de tout fondement</a:t>
            </a:r>
            <a:r>
              <a:rPr lang="fr-FR" sz="1400" i="1" dirty="0">
                <a:effectLst/>
                <a:latin typeface="Georgia" panose="02040502050405020303" pitchFamily="18" charset="0"/>
                <a:ea typeface="Calibri" panose="020F0502020204030204" pitchFamily="34" charset="0"/>
                <a:cs typeface="Calibri" panose="020F0502020204030204" pitchFamily="34" charset="0"/>
              </a:rPr>
              <a:t>, de sorte qu’il n’y a pas lieu de saisir la Cour Constitutionnelle pour poser la question soumise par la défense. </a:t>
            </a:r>
            <a:r>
              <a:rPr lang="fr-FR" sz="1400" dirty="0">
                <a:effectLst/>
                <a:latin typeface="Georgia" panose="02040502050405020303" pitchFamily="18" charset="0"/>
                <a:ea typeface="Calibri" panose="020F0502020204030204" pitchFamily="34" charset="0"/>
                <a:cs typeface="Calibri" panose="020F0502020204030204" pitchFamily="34" charset="0"/>
              </a:rPr>
              <a:t>»</a:t>
            </a:r>
          </a:p>
          <a:p>
            <a:pPr algn="just">
              <a:spcBef>
                <a:spcPts val="600"/>
              </a:spcBef>
              <a:buClr>
                <a:srgbClr val="C00000"/>
              </a:buClr>
            </a:pPr>
            <a:endParaRPr lang="fr-FR" sz="1400" dirty="0">
              <a:effectLst/>
              <a:latin typeface="Georgia" panose="02040502050405020303" pitchFamily="18" charset="0"/>
              <a:ea typeface="Calibri" panose="020F0502020204030204" pitchFamily="34" charset="0"/>
              <a:cs typeface="Calibri" panose="020F0502020204030204" pitchFamily="34" charset="0"/>
            </a:endParaRPr>
          </a:p>
          <a:p>
            <a:pPr marL="285750" indent="-285750" algn="just">
              <a:spcBef>
                <a:spcPts val="600"/>
              </a:spcBef>
              <a:buClr>
                <a:srgbClr val="C00000"/>
              </a:buClr>
              <a:buFont typeface="Wingdings" panose="05000000000000000000" pitchFamily="2" charset="2"/>
              <a:buChar char="Ø"/>
            </a:pPr>
            <a:r>
              <a:rPr lang="fr-FR" sz="1400" u="sng" dirty="0">
                <a:effectLst/>
                <a:latin typeface="Georgia" panose="02040502050405020303" pitchFamily="18" charset="0"/>
                <a:ea typeface="Calibri" panose="020F0502020204030204" pitchFamily="34" charset="0"/>
                <a:cs typeface="Calibri" panose="020F0502020204030204" pitchFamily="34" charset="0"/>
              </a:rPr>
              <a:t>T. arr. Lux, 4 mai 2010, n°1600/2010</a:t>
            </a:r>
            <a:r>
              <a:rPr lang="fr-FR" sz="1400" dirty="0">
                <a:effectLst/>
                <a:latin typeface="Georgia" panose="02040502050405020303" pitchFamily="18" charset="0"/>
                <a:ea typeface="Calibri" panose="020F0502020204030204" pitchFamily="34" charset="0"/>
                <a:cs typeface="Calibri" panose="020F0502020204030204" pitchFamily="34" charset="0"/>
              </a:rPr>
              <a:t> : </a:t>
            </a:r>
            <a:r>
              <a:rPr lang="fr-FR" sz="1400" i="1" dirty="0">
                <a:latin typeface="Georgia" panose="02040502050405020303" pitchFamily="18" charset="0"/>
              </a:rPr>
              <a:t>« Comme l’article 9 précité ne prévoit qu’une peine d’amende, il ne peut pas s’agir d’une peine criminelle. Pour que cette amende puisse être considérée comme une amende de police, il faudrait que la loi spéciale l’instaurant le précise. La loi modifiée du 12 novembre 2004 ne disposant pas que l’amende y prévue est une amende contraventionnelle il y a lieu de retenir qu’il </a:t>
            </a:r>
            <a:r>
              <a:rPr lang="fr-FR" sz="1400" b="1" i="1" dirty="0">
                <a:latin typeface="Georgia" panose="02040502050405020303" pitchFamily="18" charset="0"/>
              </a:rPr>
              <a:t>ne peut s’agir que d’une peine délictuelle</a:t>
            </a:r>
            <a:r>
              <a:rPr lang="fr-FR" sz="1400" i="1" dirty="0">
                <a:latin typeface="Georgia" panose="02040502050405020303" pitchFamily="18" charset="0"/>
              </a:rPr>
              <a:t>. La question de constitutionnalité étant </a:t>
            </a:r>
            <a:r>
              <a:rPr lang="fr-FR" sz="1400" b="1" i="1" dirty="0">
                <a:latin typeface="Georgia" panose="02040502050405020303" pitchFamily="18" charset="0"/>
              </a:rPr>
              <a:t>dénuée de tout fondement</a:t>
            </a:r>
            <a:r>
              <a:rPr lang="fr-FR" sz="1400" i="1" dirty="0">
                <a:latin typeface="Georgia" panose="02040502050405020303" pitchFamily="18" charset="0"/>
              </a:rPr>
              <a:t>, il n’y a pas lieu de saisir la Cour Constitutionnelle. </a:t>
            </a:r>
            <a:r>
              <a:rPr lang="fr-FR" sz="1400" dirty="0">
                <a:latin typeface="Georgia" panose="02040502050405020303" pitchFamily="18" charset="0"/>
              </a:rPr>
              <a:t>»</a:t>
            </a:r>
            <a:endParaRPr lang="fr-LU" sz="1400" dirty="0">
              <a:latin typeface="Georgia" panose="02040502050405020303" pitchFamily="18" charset="0"/>
              <a:cs typeface="Calibri" panose="020F0502020204030204" pitchFamily="34" charset="0"/>
            </a:endParaRPr>
          </a:p>
        </p:txBody>
      </p:sp>
    </p:spTree>
    <p:extLst>
      <p:ext uri="{BB962C8B-B14F-4D97-AF65-F5344CB8AC3E}">
        <p14:creationId xmlns:p14="http://schemas.microsoft.com/office/powerpoint/2010/main" val="191202242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9A65C1-807E-4426-A9B0-A341B2D6698A}"/>
              </a:ext>
            </a:extLst>
          </p:cNvPr>
          <p:cNvSpPr/>
          <p:nvPr/>
        </p:nvSpPr>
        <p:spPr>
          <a:xfrm>
            <a:off x="0" y="5665471"/>
            <a:ext cx="12192000"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a:extLst>
              <a:ext uri="{FF2B5EF4-FFF2-40B4-BE49-F238E27FC236}">
                <a16:creationId xmlns:a16="http://schemas.microsoft.com/office/drawing/2014/main" id="{D4A25645-93F9-488B-A952-0BC6C1111020}"/>
              </a:ext>
            </a:extLst>
          </p:cNvPr>
          <p:cNvSpPr/>
          <p:nvPr/>
        </p:nvSpPr>
        <p:spPr>
          <a:xfrm>
            <a:off x="393700" y="0"/>
            <a:ext cx="444500" cy="6858000"/>
          </a:xfrm>
          <a:prstGeom prst="rect">
            <a:avLst/>
          </a:prstGeom>
          <a:solidFill>
            <a:srgbClr val="DC3C3C"/>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3300"/>
              </a:solidFill>
            </a:endParaRPr>
          </a:p>
        </p:txBody>
      </p:sp>
      <p:sp>
        <p:nvSpPr>
          <p:cNvPr id="6" name="Rectangle 5">
            <a:extLst>
              <a:ext uri="{FF2B5EF4-FFF2-40B4-BE49-F238E27FC236}">
                <a16:creationId xmlns:a16="http://schemas.microsoft.com/office/drawing/2014/main" id="{00268578-8A6E-440D-8EF1-239247CBF2BB}"/>
              </a:ext>
            </a:extLst>
          </p:cNvPr>
          <p:cNvSpPr/>
          <p:nvPr/>
        </p:nvSpPr>
        <p:spPr>
          <a:xfrm>
            <a:off x="0" y="5778500"/>
            <a:ext cx="12192000" cy="127000"/>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7" name="Image 6">
            <a:extLst>
              <a:ext uri="{FF2B5EF4-FFF2-40B4-BE49-F238E27FC236}">
                <a16:creationId xmlns:a16="http://schemas.microsoft.com/office/drawing/2014/main" id="{AD3C961B-4732-4F68-AD53-3301BBE01AD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781550" y="6245555"/>
            <a:ext cx="2809286" cy="229540"/>
          </a:xfrm>
          <a:prstGeom prst="rect">
            <a:avLst/>
          </a:prstGeom>
        </p:spPr>
      </p:pic>
      <p:sp>
        <p:nvSpPr>
          <p:cNvPr id="11" name="ZoneTexte 10">
            <a:extLst>
              <a:ext uri="{FF2B5EF4-FFF2-40B4-BE49-F238E27FC236}">
                <a16:creationId xmlns:a16="http://schemas.microsoft.com/office/drawing/2014/main" id="{EA9F57B3-B48E-43A7-AC1D-802AD2F48F5C}"/>
              </a:ext>
            </a:extLst>
          </p:cNvPr>
          <p:cNvSpPr txBox="1"/>
          <p:nvPr/>
        </p:nvSpPr>
        <p:spPr>
          <a:xfrm>
            <a:off x="1231900" y="368300"/>
            <a:ext cx="10566400" cy="72327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600"/>
              </a:spcBef>
              <a:spcAft>
                <a:spcPts val="0"/>
              </a:spcAft>
              <a:buClrTx/>
              <a:buSzTx/>
              <a:buFontTx/>
              <a:buNone/>
              <a:tabLst/>
              <a:defRPr/>
            </a:pPr>
            <a:r>
              <a:rPr kumimoji="0" lang="fr-LU" sz="2000" b="1" i="0" u="none" strike="noStrike" kern="1200" cap="all" spc="0" normalizeH="0" baseline="0" noProof="0" dirty="0">
                <a:ln>
                  <a:noFill/>
                </a:ln>
                <a:solidFill>
                  <a:prstClr val="black"/>
                </a:solidFill>
                <a:effectLst/>
                <a:uLnTx/>
                <a:uFillTx/>
                <a:latin typeface="Georgia" panose="02040502050405020303" pitchFamily="18" charset="0"/>
                <a:ea typeface="+mn-ea"/>
                <a:cs typeface="+mn-cs"/>
              </a:rPr>
              <a:t>2. La constitutionnalisation jurisprudentielle du droit pénal</a:t>
            </a:r>
          </a:p>
          <a:p>
            <a:pPr marL="271463" marR="0" lvl="0" indent="0" algn="just" defTabSz="914400" rtl="0" eaLnBrk="1" fontAlgn="auto" latinLnBrk="0" hangingPunct="1">
              <a:lnSpc>
                <a:spcPct val="100000"/>
              </a:lnSpc>
              <a:spcBef>
                <a:spcPts val="600"/>
              </a:spcBef>
              <a:spcAft>
                <a:spcPts val="0"/>
              </a:spcAft>
              <a:buClrTx/>
              <a:buSzTx/>
              <a:buFontTx/>
              <a:buNone/>
              <a:tabLst/>
              <a:defRPr/>
            </a:pPr>
            <a:r>
              <a:rPr kumimoji="0" lang="fr-LU" sz="1600" b="1" i="0" u="none" strike="noStrike" kern="1200" cap="all" spc="0" normalizeH="0" baseline="0" noProof="0" dirty="0">
                <a:ln>
                  <a:noFill/>
                </a:ln>
                <a:solidFill>
                  <a:prstClr val="black"/>
                </a:solidFill>
                <a:effectLst/>
                <a:uLnTx/>
                <a:uFillTx/>
                <a:latin typeface="Georgia" panose="02040502050405020303" pitchFamily="18" charset="0"/>
                <a:ea typeface="+mn-ea"/>
                <a:cs typeface="+mn-cs"/>
              </a:rPr>
              <a:t>2. 2. l’œuvre des juridictions judiciaires</a:t>
            </a:r>
          </a:p>
        </p:txBody>
      </p:sp>
      <p:sp>
        <p:nvSpPr>
          <p:cNvPr id="9" name="ZoneTexte 8">
            <a:extLst>
              <a:ext uri="{FF2B5EF4-FFF2-40B4-BE49-F238E27FC236}">
                <a16:creationId xmlns:a16="http://schemas.microsoft.com/office/drawing/2014/main" id="{433E71ED-E28C-48B6-ABD5-E7C14B20017E}"/>
              </a:ext>
            </a:extLst>
          </p:cNvPr>
          <p:cNvSpPr txBox="1"/>
          <p:nvPr/>
        </p:nvSpPr>
        <p:spPr>
          <a:xfrm>
            <a:off x="1231900" y="1289953"/>
            <a:ext cx="10566400" cy="4278094"/>
          </a:xfrm>
          <a:prstGeom prst="rect">
            <a:avLst/>
          </a:prstGeom>
          <a:noFill/>
        </p:spPr>
        <p:txBody>
          <a:bodyPr wrap="square">
            <a:spAutoFit/>
          </a:bodyPr>
          <a:lstStyle/>
          <a:p>
            <a:pPr marL="285750" marR="0" lvl="0" indent="-285750" algn="just" defTabSz="914400" rtl="0" eaLnBrk="1" fontAlgn="auto" latinLnBrk="0" hangingPunct="1">
              <a:lnSpc>
                <a:spcPct val="100000"/>
              </a:lnSpc>
              <a:spcBef>
                <a:spcPts val="600"/>
              </a:spcBef>
              <a:spcAft>
                <a:spcPts val="0"/>
              </a:spcAft>
              <a:buClr>
                <a:srgbClr val="C00000"/>
              </a:buClr>
              <a:buSzTx/>
              <a:buFont typeface="Wingdings" panose="05000000000000000000" pitchFamily="2" charset="2"/>
              <a:buChar char="q"/>
              <a:tabLst/>
              <a:defRPr/>
            </a:pPr>
            <a:r>
              <a:rPr lang="fr-FR" sz="1400" dirty="0">
                <a:latin typeface="Georgia" panose="02040502050405020303" pitchFamily="18" charset="0"/>
                <a:cs typeface="Calibri" panose="020F0502020204030204" pitchFamily="34" charset="0"/>
              </a:rPr>
              <a:t> </a:t>
            </a:r>
            <a:r>
              <a:rPr lang="fr-FR" sz="1400" u="sng" dirty="0">
                <a:latin typeface="Georgia" panose="02040502050405020303" pitchFamily="18" charset="0"/>
                <a:cs typeface="Calibri" panose="020F0502020204030204" pitchFamily="34" charset="0"/>
              </a:rPr>
              <a:t>L</a:t>
            </a:r>
            <a:r>
              <a:rPr kumimoji="0" lang="fr-FR" sz="1400" b="0" i="0" u="sng" strike="noStrike" kern="1200" cap="none" spc="0" normalizeH="0" baseline="0" noProof="0" dirty="0">
                <a:ln>
                  <a:noFill/>
                </a:ln>
                <a:solidFill>
                  <a:prstClr val="black"/>
                </a:solidFill>
                <a:effectLst/>
                <a:uLnTx/>
                <a:uFillTx/>
                <a:latin typeface="Georgia" panose="02040502050405020303" pitchFamily="18" charset="0"/>
                <a:ea typeface="Cambria" panose="02040503050406030204" pitchFamily="18" charset="0"/>
                <a:cs typeface="Calibri" panose="020F0502020204030204" pitchFamily="34" charset="0"/>
              </a:rPr>
              <a:t>a transmission des questions préjudicielles </a:t>
            </a:r>
          </a:p>
          <a:p>
            <a:pPr marL="285750" indent="-285750" algn="just">
              <a:spcBef>
                <a:spcPts val="600"/>
              </a:spcBef>
              <a:buClr>
                <a:srgbClr val="C00000"/>
              </a:buClr>
              <a:buFont typeface="Wingdings" panose="05000000000000000000" pitchFamily="2" charset="2"/>
              <a:buChar char="Ø"/>
            </a:pPr>
            <a:endParaRPr lang="fr-FR" sz="1400" dirty="0">
              <a:latin typeface="Georgia" panose="02040502050405020303" pitchFamily="18" charset="0"/>
              <a:cs typeface="Calibri" panose="020F0502020204030204" pitchFamily="34" charset="0"/>
            </a:endParaRPr>
          </a:p>
          <a:p>
            <a:pPr marL="285750" indent="-285750" algn="just">
              <a:spcBef>
                <a:spcPts val="600"/>
              </a:spcBef>
              <a:buClr>
                <a:srgbClr val="C00000"/>
              </a:buClr>
              <a:buFont typeface="Wingdings" panose="05000000000000000000" pitchFamily="2" charset="2"/>
              <a:buChar char="Ø"/>
            </a:pPr>
            <a:r>
              <a:rPr lang="fr-FR" sz="1200" u="sng" dirty="0">
                <a:effectLst/>
                <a:latin typeface="Georgia" panose="02040502050405020303" pitchFamily="18" charset="0"/>
                <a:ea typeface="Calibri" panose="020F0502020204030204" pitchFamily="34" charset="0"/>
                <a:cs typeface="Calibri" panose="020F0502020204030204" pitchFamily="34" charset="0"/>
              </a:rPr>
              <a:t>T. arr. Lux, 26 juin 2013, LCRI n° 32/2013</a:t>
            </a:r>
            <a:r>
              <a:rPr lang="fr-FR" sz="1200" dirty="0">
                <a:effectLst/>
                <a:latin typeface="Georgia" panose="02040502050405020303" pitchFamily="18" charset="0"/>
                <a:ea typeface="Calibri" panose="020F0502020204030204" pitchFamily="34" charset="0"/>
                <a:cs typeface="Calibri" panose="020F0502020204030204" pitchFamily="34" charset="0"/>
              </a:rPr>
              <a:t> : «</a:t>
            </a:r>
            <a:r>
              <a:rPr lang="fr-FR" sz="1200" i="1" dirty="0">
                <a:latin typeface="Georgia" panose="02040502050405020303" pitchFamily="18" charset="0"/>
              </a:rPr>
              <a:t>La Constitution garantit la liberté individuelle et précise que nul ne peut être poursuivi que dans les cas prévus par la loi et dans la forme qu’elle prescrit (Art. 12). </a:t>
            </a:r>
            <a:r>
              <a:rPr lang="fr-FR" sz="1200" dirty="0">
                <a:latin typeface="Georgia" panose="02040502050405020303" pitchFamily="18" charset="0"/>
              </a:rPr>
              <a:t>[…]</a:t>
            </a:r>
          </a:p>
          <a:p>
            <a:pPr marL="271463" algn="just">
              <a:spcBef>
                <a:spcPts val="600"/>
              </a:spcBef>
              <a:buClr>
                <a:srgbClr val="C00000"/>
              </a:buClr>
            </a:pPr>
            <a:r>
              <a:rPr lang="fr-FR" sz="1200" b="1" i="1" dirty="0">
                <a:latin typeface="Georgia" panose="02040502050405020303" pitchFamily="18" charset="0"/>
              </a:rPr>
              <a:t>La garantie constitutionnelle portant sur la liberté individuelle et la forme des poursuites pénales implique dès lors également le respect des droits de la défense. </a:t>
            </a:r>
          </a:p>
          <a:p>
            <a:pPr marL="271463" algn="just">
              <a:spcBef>
                <a:spcPts val="600"/>
              </a:spcBef>
              <a:buClr>
                <a:srgbClr val="C00000"/>
              </a:buClr>
            </a:pPr>
            <a:r>
              <a:rPr lang="fr-FR" sz="1200" i="1" dirty="0">
                <a:latin typeface="Georgia" panose="02040502050405020303" pitchFamily="18" charset="0"/>
              </a:rPr>
              <a:t>Si l’article 510 trouve application, et qu’aucun décret d’autorisation n’est rendu, certains témoins ne pourront pas être entendus, alors que leur témoignage est susceptible de contribuer à la manifestation de la volonté. L’impossibilité d’entendre ces témoins est dès lors susceptible de léser les droits de la défense. </a:t>
            </a:r>
          </a:p>
          <a:p>
            <a:pPr marL="271463" algn="just">
              <a:spcBef>
                <a:spcPts val="600"/>
              </a:spcBef>
              <a:buClr>
                <a:srgbClr val="C00000"/>
              </a:buClr>
            </a:pPr>
            <a:r>
              <a:rPr lang="fr-FR" sz="1200" i="1" dirty="0">
                <a:latin typeface="Georgia" panose="02040502050405020303" pitchFamily="18" charset="0"/>
              </a:rPr>
              <a:t>La question de constitutionnalité qui en découle n’est dès lors pas dénuée de tout fondement</a:t>
            </a:r>
            <a:r>
              <a:rPr lang="fr-FR" sz="1200" i="1" dirty="0">
                <a:latin typeface="Georgia" panose="02040502050405020303" pitchFamily="18" charset="0"/>
                <a:cs typeface="Calibri" panose="020F0502020204030204" pitchFamily="34" charset="0"/>
              </a:rPr>
              <a:t> </a:t>
            </a:r>
            <a:r>
              <a:rPr lang="fr-FR" sz="1200" dirty="0">
                <a:latin typeface="Georgia" panose="02040502050405020303" pitchFamily="18" charset="0"/>
                <a:cs typeface="Calibri" panose="020F0502020204030204" pitchFamily="34" charset="0"/>
              </a:rPr>
              <a:t>»</a:t>
            </a:r>
          </a:p>
          <a:p>
            <a:pPr marL="271463" algn="just">
              <a:spcBef>
                <a:spcPts val="600"/>
              </a:spcBef>
              <a:buClr>
                <a:srgbClr val="C00000"/>
              </a:buClr>
            </a:pPr>
            <a:endParaRPr lang="fr-FR" sz="1200" dirty="0">
              <a:latin typeface="Georgia" panose="02040502050405020303" pitchFamily="18" charset="0"/>
              <a:cs typeface="Calibri" panose="020F0502020204030204" pitchFamily="34" charset="0"/>
            </a:endParaRPr>
          </a:p>
          <a:p>
            <a:pPr marL="285750" indent="-285750" algn="just">
              <a:spcBef>
                <a:spcPts val="600"/>
              </a:spcBef>
              <a:buClr>
                <a:srgbClr val="C00000"/>
              </a:buClr>
              <a:buFont typeface="Wingdings" panose="05000000000000000000" pitchFamily="2" charset="2"/>
              <a:buChar char="Ø"/>
            </a:pPr>
            <a:r>
              <a:rPr lang="fr-FR" sz="1200" u="sng" dirty="0">
                <a:effectLst/>
                <a:latin typeface="Georgia" panose="02040502050405020303" pitchFamily="18" charset="0"/>
                <a:ea typeface="Calibri" panose="020F0502020204030204" pitchFamily="34" charset="0"/>
                <a:cs typeface="Calibri" panose="020F0502020204030204" pitchFamily="34" charset="0"/>
              </a:rPr>
              <a:t>Cour, 21 juill. 2020, n° </a:t>
            </a:r>
            <a:r>
              <a:rPr lang="fr-LU" sz="1200" u="sng" dirty="0">
                <a:latin typeface="Georgia" panose="02040502050405020303" pitchFamily="18" charset="0"/>
              </a:rPr>
              <a:t>267/20</a:t>
            </a:r>
            <a:r>
              <a:rPr lang="fr-LU" sz="1200" dirty="0">
                <a:latin typeface="Georgia" panose="02040502050405020303" pitchFamily="18" charset="0"/>
              </a:rPr>
              <a:t> : « </a:t>
            </a:r>
            <a:r>
              <a:rPr lang="fr-FR" sz="1200" i="1" dirty="0">
                <a:latin typeface="Georgia" panose="02040502050405020303" pitchFamily="18" charset="0"/>
              </a:rPr>
              <a:t>La défense fait encore état de l’article 14 de la Constitution, qui dispose que « nulle peine ne peut être établie ni appliquée qu’en vertu de la loi </a:t>
            </a:r>
            <a:r>
              <a:rPr lang="fr-FR" sz="1200" dirty="0">
                <a:latin typeface="Georgia" panose="02040502050405020303" pitchFamily="18" charset="0"/>
              </a:rPr>
              <a:t>». […] </a:t>
            </a:r>
          </a:p>
          <a:p>
            <a:pPr marL="271463" algn="just">
              <a:spcBef>
                <a:spcPts val="600"/>
              </a:spcBef>
              <a:buClr>
                <a:srgbClr val="C00000"/>
              </a:buClr>
            </a:pPr>
            <a:r>
              <a:rPr lang="fr-FR" sz="1200" b="1" i="1" dirty="0">
                <a:latin typeface="Georgia" panose="02040502050405020303" pitchFamily="18" charset="0"/>
              </a:rPr>
              <a:t>Il suffit que grâce à des critères logiques, techniques et d’expérience professionnelle, les éléments constitutifs de l’infraction puissent être déterminés avec une sûreté suffisante sans tomber dans l’arbitraire. </a:t>
            </a:r>
            <a:r>
              <a:rPr lang="fr-FR" sz="1200" i="1" dirty="0">
                <a:latin typeface="Georgia" panose="02040502050405020303" pitchFamily="18" charset="0"/>
              </a:rPr>
              <a:t>Pour les raisons exposées ci-avant, les articles 575 4° du Code de commerce et 490 du Code pénal </a:t>
            </a:r>
            <a:r>
              <a:rPr lang="fr-FR" sz="1200" b="1" i="1" dirty="0">
                <a:latin typeface="Georgia" panose="02040502050405020303" pitchFamily="18" charset="0"/>
              </a:rPr>
              <a:t>définissent l’infraction de malversation en des termes suffisamment clairs </a:t>
            </a:r>
            <a:r>
              <a:rPr lang="fr-FR" sz="1200" i="1" dirty="0">
                <a:latin typeface="Georgia" panose="02040502050405020303" pitchFamily="18" charset="0"/>
              </a:rPr>
              <a:t>permettant aux intéressés de prévoir avec une sureté suffisante les caractéristiques essentielles des conduites constitutives de l’infraction visée. Il en suit que la demande tendant à saisir la Cour Constitutionnelle de la question préjudicielle proposée par l’appelant est à rejeter </a:t>
            </a:r>
            <a:r>
              <a:rPr lang="fr-FR" sz="1200" dirty="0">
                <a:latin typeface="Georgia" panose="02040502050405020303" pitchFamily="18" charset="0"/>
              </a:rPr>
              <a:t>[…]</a:t>
            </a:r>
            <a:r>
              <a:rPr lang="fr-FR" sz="1200" i="1" dirty="0">
                <a:latin typeface="Georgia" panose="02040502050405020303" pitchFamily="18" charset="0"/>
              </a:rPr>
              <a:t> pour être dénuée de tout fondement.</a:t>
            </a:r>
            <a:r>
              <a:rPr lang="fr-FR" sz="1200" dirty="0">
                <a:latin typeface="Georgia" panose="02040502050405020303" pitchFamily="18" charset="0"/>
              </a:rPr>
              <a:t> »</a:t>
            </a:r>
            <a:endParaRPr lang="fr-LU" sz="1200" i="1" dirty="0">
              <a:latin typeface="Georgia" panose="02040502050405020303" pitchFamily="18" charset="0"/>
              <a:cs typeface="Calibri" panose="020F0502020204030204" pitchFamily="34" charset="0"/>
            </a:endParaRPr>
          </a:p>
        </p:txBody>
      </p:sp>
    </p:spTree>
    <p:extLst>
      <p:ext uri="{BB962C8B-B14F-4D97-AF65-F5344CB8AC3E}">
        <p14:creationId xmlns:p14="http://schemas.microsoft.com/office/powerpoint/2010/main" val="361626966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9A65C1-807E-4426-A9B0-A341B2D6698A}"/>
              </a:ext>
            </a:extLst>
          </p:cNvPr>
          <p:cNvSpPr/>
          <p:nvPr/>
        </p:nvSpPr>
        <p:spPr>
          <a:xfrm>
            <a:off x="0" y="5665471"/>
            <a:ext cx="12192000"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a:extLst>
              <a:ext uri="{FF2B5EF4-FFF2-40B4-BE49-F238E27FC236}">
                <a16:creationId xmlns:a16="http://schemas.microsoft.com/office/drawing/2014/main" id="{D4A25645-93F9-488B-A952-0BC6C1111020}"/>
              </a:ext>
            </a:extLst>
          </p:cNvPr>
          <p:cNvSpPr/>
          <p:nvPr/>
        </p:nvSpPr>
        <p:spPr>
          <a:xfrm>
            <a:off x="393700" y="0"/>
            <a:ext cx="444500" cy="6858000"/>
          </a:xfrm>
          <a:prstGeom prst="rect">
            <a:avLst/>
          </a:prstGeom>
          <a:solidFill>
            <a:srgbClr val="DC3C3C"/>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3300"/>
              </a:solidFill>
            </a:endParaRPr>
          </a:p>
        </p:txBody>
      </p:sp>
      <p:sp>
        <p:nvSpPr>
          <p:cNvPr id="6" name="Rectangle 5">
            <a:extLst>
              <a:ext uri="{FF2B5EF4-FFF2-40B4-BE49-F238E27FC236}">
                <a16:creationId xmlns:a16="http://schemas.microsoft.com/office/drawing/2014/main" id="{00268578-8A6E-440D-8EF1-239247CBF2BB}"/>
              </a:ext>
            </a:extLst>
          </p:cNvPr>
          <p:cNvSpPr/>
          <p:nvPr/>
        </p:nvSpPr>
        <p:spPr>
          <a:xfrm>
            <a:off x="0" y="5778500"/>
            <a:ext cx="12192000" cy="127000"/>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7" name="Image 6">
            <a:extLst>
              <a:ext uri="{FF2B5EF4-FFF2-40B4-BE49-F238E27FC236}">
                <a16:creationId xmlns:a16="http://schemas.microsoft.com/office/drawing/2014/main" id="{AD3C961B-4732-4F68-AD53-3301BBE01AD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781550" y="6245555"/>
            <a:ext cx="2809286" cy="229540"/>
          </a:xfrm>
          <a:prstGeom prst="rect">
            <a:avLst/>
          </a:prstGeom>
        </p:spPr>
      </p:pic>
      <p:sp>
        <p:nvSpPr>
          <p:cNvPr id="11" name="ZoneTexte 10">
            <a:extLst>
              <a:ext uri="{FF2B5EF4-FFF2-40B4-BE49-F238E27FC236}">
                <a16:creationId xmlns:a16="http://schemas.microsoft.com/office/drawing/2014/main" id="{EA9F57B3-B48E-43A7-AC1D-802AD2F48F5C}"/>
              </a:ext>
            </a:extLst>
          </p:cNvPr>
          <p:cNvSpPr txBox="1"/>
          <p:nvPr/>
        </p:nvSpPr>
        <p:spPr>
          <a:xfrm>
            <a:off x="1231900" y="368300"/>
            <a:ext cx="10566400" cy="72327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600"/>
              </a:spcBef>
              <a:spcAft>
                <a:spcPts val="0"/>
              </a:spcAft>
              <a:buClrTx/>
              <a:buSzTx/>
              <a:buFontTx/>
              <a:buNone/>
              <a:tabLst/>
              <a:defRPr/>
            </a:pPr>
            <a:r>
              <a:rPr kumimoji="0" lang="fr-LU" sz="2000" b="1" i="0" u="none" strike="noStrike" kern="1200" cap="all" spc="0" normalizeH="0" baseline="0" noProof="0" dirty="0">
                <a:ln>
                  <a:noFill/>
                </a:ln>
                <a:solidFill>
                  <a:prstClr val="black"/>
                </a:solidFill>
                <a:effectLst/>
                <a:uLnTx/>
                <a:uFillTx/>
                <a:latin typeface="Georgia" panose="02040502050405020303" pitchFamily="18" charset="0"/>
                <a:ea typeface="+mn-ea"/>
                <a:cs typeface="+mn-cs"/>
              </a:rPr>
              <a:t>2. La constitutionnalisation jurisprudentielle du droit pénal</a:t>
            </a:r>
          </a:p>
          <a:p>
            <a:pPr marL="271463" marR="0" lvl="0" indent="0" algn="just" defTabSz="914400" rtl="0" eaLnBrk="1" fontAlgn="auto" latinLnBrk="0" hangingPunct="1">
              <a:lnSpc>
                <a:spcPct val="100000"/>
              </a:lnSpc>
              <a:spcBef>
                <a:spcPts val="600"/>
              </a:spcBef>
              <a:spcAft>
                <a:spcPts val="0"/>
              </a:spcAft>
              <a:buClrTx/>
              <a:buSzTx/>
              <a:buFontTx/>
              <a:buNone/>
              <a:tabLst/>
              <a:defRPr/>
            </a:pPr>
            <a:r>
              <a:rPr kumimoji="0" lang="fr-LU" sz="1600" b="1" i="0" u="none" strike="noStrike" kern="1200" cap="all" spc="0" normalizeH="0" baseline="0" noProof="0" dirty="0">
                <a:ln>
                  <a:noFill/>
                </a:ln>
                <a:solidFill>
                  <a:prstClr val="black"/>
                </a:solidFill>
                <a:effectLst/>
                <a:uLnTx/>
                <a:uFillTx/>
                <a:latin typeface="Georgia" panose="02040502050405020303" pitchFamily="18" charset="0"/>
                <a:ea typeface="+mn-ea"/>
                <a:cs typeface="+mn-cs"/>
              </a:rPr>
              <a:t>2. 2. l’œuvre des juridictions judiciaires</a:t>
            </a:r>
          </a:p>
        </p:txBody>
      </p:sp>
      <p:sp>
        <p:nvSpPr>
          <p:cNvPr id="10" name="ZoneTexte 9">
            <a:extLst>
              <a:ext uri="{FF2B5EF4-FFF2-40B4-BE49-F238E27FC236}">
                <a16:creationId xmlns:a16="http://schemas.microsoft.com/office/drawing/2014/main" id="{46A16068-A691-4981-B726-65510574BD38}"/>
              </a:ext>
            </a:extLst>
          </p:cNvPr>
          <p:cNvSpPr txBox="1"/>
          <p:nvPr/>
        </p:nvSpPr>
        <p:spPr>
          <a:xfrm>
            <a:off x="1231900" y="1233041"/>
            <a:ext cx="10566400" cy="4047262"/>
          </a:xfrm>
          <a:prstGeom prst="rect">
            <a:avLst/>
          </a:prstGeom>
          <a:noFill/>
        </p:spPr>
        <p:txBody>
          <a:bodyPr wrap="square">
            <a:spAutoFit/>
          </a:bodyPr>
          <a:lstStyle/>
          <a:p>
            <a:pPr marL="285750" marR="0" lvl="0" indent="-285750" algn="just" defTabSz="914400" rtl="0" eaLnBrk="1" fontAlgn="auto" latinLnBrk="0" hangingPunct="1">
              <a:lnSpc>
                <a:spcPct val="100000"/>
              </a:lnSpc>
              <a:spcBef>
                <a:spcPts val="600"/>
              </a:spcBef>
              <a:spcAft>
                <a:spcPts val="0"/>
              </a:spcAft>
              <a:buClr>
                <a:srgbClr val="C00000"/>
              </a:buClr>
              <a:buSzTx/>
              <a:buFont typeface="Wingdings" panose="05000000000000000000" pitchFamily="2" charset="2"/>
              <a:buChar char="q"/>
              <a:tabLst/>
              <a:defRPr/>
            </a:pPr>
            <a:r>
              <a:rPr lang="fr-FR" sz="1600" dirty="0">
                <a:latin typeface="Georgia" panose="02040502050405020303" pitchFamily="18" charset="0"/>
                <a:cs typeface="Calibri" panose="020F0502020204030204" pitchFamily="34" charset="0"/>
              </a:rPr>
              <a:t> </a:t>
            </a:r>
            <a:r>
              <a:rPr lang="fr-FR" sz="1600" u="sng" dirty="0">
                <a:latin typeface="Georgia" panose="02040502050405020303" pitchFamily="18" charset="0"/>
                <a:cs typeface="Calibri" panose="020F0502020204030204" pitchFamily="34" charset="0"/>
              </a:rPr>
              <a:t>L’interprétation de normes constitutionnelles</a:t>
            </a:r>
          </a:p>
          <a:p>
            <a:pPr marL="285750" indent="-285750" algn="just">
              <a:spcBef>
                <a:spcPts val="600"/>
              </a:spcBef>
              <a:buClr>
                <a:srgbClr val="C00000"/>
              </a:buClr>
              <a:buFont typeface="Wingdings" panose="05000000000000000000" pitchFamily="2" charset="2"/>
              <a:buChar char="Ø"/>
            </a:pPr>
            <a:endParaRPr lang="fr-FR" sz="1200" dirty="0">
              <a:latin typeface="Georgia" panose="02040502050405020303" pitchFamily="18" charset="0"/>
              <a:cs typeface="Calibri" panose="020F0502020204030204" pitchFamily="34" charset="0"/>
            </a:endParaRPr>
          </a:p>
          <a:p>
            <a:pPr marL="285750" indent="-285750" algn="just">
              <a:spcBef>
                <a:spcPts val="600"/>
              </a:spcBef>
              <a:buClr>
                <a:srgbClr val="C00000"/>
              </a:buClr>
              <a:buFont typeface="Wingdings" panose="05000000000000000000" pitchFamily="2" charset="2"/>
              <a:buChar char="Ø"/>
            </a:pPr>
            <a:r>
              <a:rPr lang="fr-FR" sz="1400" u="sng" dirty="0">
                <a:effectLst/>
                <a:latin typeface="Georgia" panose="02040502050405020303" pitchFamily="18" charset="0"/>
                <a:ea typeface="Calibri" panose="020F0502020204030204" pitchFamily="34" charset="0"/>
                <a:cs typeface="Calibri" panose="020F0502020204030204" pitchFamily="34" charset="0"/>
              </a:rPr>
              <a:t>T. arr. Lux, 16 oct. 2014, n° 2628/2014</a:t>
            </a:r>
            <a:r>
              <a:rPr lang="fr-FR" sz="1400" dirty="0">
                <a:effectLst/>
                <a:latin typeface="Georgia" panose="02040502050405020303" pitchFamily="18" charset="0"/>
                <a:ea typeface="Calibri" panose="020F0502020204030204" pitchFamily="34" charset="0"/>
                <a:cs typeface="Calibri" panose="020F0502020204030204" pitchFamily="34" charset="0"/>
              </a:rPr>
              <a:t> : </a:t>
            </a:r>
            <a:r>
              <a:rPr lang="fr-FR" sz="1400" dirty="0">
                <a:latin typeface="Georgia" panose="02040502050405020303" pitchFamily="18" charset="0"/>
                <a:ea typeface="Calibri" panose="020F0502020204030204" pitchFamily="34" charset="0"/>
                <a:cs typeface="Calibri" panose="020F0502020204030204" pitchFamily="34" charset="0"/>
              </a:rPr>
              <a:t>« </a:t>
            </a:r>
            <a:r>
              <a:rPr lang="fr-FR" sz="1400" i="1" dirty="0">
                <a:latin typeface="Georgia" panose="02040502050405020303" pitchFamily="18" charset="0"/>
              </a:rPr>
              <a:t>L'ensemble des considérations susmentionnées doivent encore se mesurer au </a:t>
            </a:r>
            <a:r>
              <a:rPr lang="fr-FR" sz="1400" b="1" i="1" dirty="0">
                <a:latin typeface="Georgia" panose="02040502050405020303" pitchFamily="18" charset="0"/>
              </a:rPr>
              <a:t>principe de l’interprétation stricte de la loi pénale, découlant du principe constitutionnel de la légalité des peines.</a:t>
            </a:r>
            <a:r>
              <a:rPr lang="fr-FR" sz="1400" i="1" dirty="0">
                <a:latin typeface="Georgia" panose="02040502050405020303" pitchFamily="18" charset="0"/>
              </a:rPr>
              <a:t> </a:t>
            </a:r>
          </a:p>
          <a:p>
            <a:pPr marL="271463" algn="just">
              <a:spcBef>
                <a:spcPts val="600"/>
              </a:spcBef>
              <a:buClr>
                <a:srgbClr val="C00000"/>
              </a:buClr>
            </a:pPr>
            <a:r>
              <a:rPr lang="fr-FR" sz="1400" b="1" i="1" dirty="0">
                <a:latin typeface="Georgia" panose="02040502050405020303" pitchFamily="18" charset="0"/>
              </a:rPr>
              <a:t>Face aux incertitudes d’interprétation qui viennent d’être évoquées, l’interprétation la plus restrictive et donc la plus favorable au prévenu s’impose au juge pénal</a:t>
            </a:r>
            <a:r>
              <a:rPr lang="fr-FR" sz="1400" b="1" dirty="0">
                <a:latin typeface="Georgia" panose="02040502050405020303" pitchFamily="18" charset="0"/>
              </a:rPr>
              <a:t> </a:t>
            </a:r>
            <a:r>
              <a:rPr lang="fr-FR" sz="1400" dirty="0">
                <a:latin typeface="Georgia" panose="02040502050405020303" pitchFamily="18" charset="0"/>
              </a:rPr>
              <a:t>».</a:t>
            </a:r>
          </a:p>
          <a:p>
            <a:pPr marL="271463" algn="just">
              <a:spcBef>
                <a:spcPts val="600"/>
              </a:spcBef>
              <a:buClr>
                <a:srgbClr val="C00000"/>
              </a:buClr>
            </a:pPr>
            <a:endParaRPr lang="fr-FR" sz="1400" i="1" dirty="0">
              <a:effectLst/>
              <a:latin typeface="Georgia" panose="02040502050405020303" pitchFamily="18" charset="0"/>
              <a:ea typeface="Calibri" panose="020F0502020204030204" pitchFamily="34" charset="0"/>
              <a:cs typeface="Calibri" panose="020F0502020204030204" pitchFamily="34" charset="0"/>
            </a:endParaRPr>
          </a:p>
          <a:p>
            <a:pPr marL="285750" indent="-285750" algn="just">
              <a:spcBef>
                <a:spcPts val="600"/>
              </a:spcBef>
              <a:buClr>
                <a:srgbClr val="C00000"/>
              </a:buClr>
              <a:buFont typeface="Wingdings" panose="05000000000000000000" pitchFamily="2" charset="2"/>
              <a:buChar char="Ø"/>
              <a:tabLst>
                <a:tab pos="271463" algn="l"/>
              </a:tabLst>
            </a:pPr>
            <a:r>
              <a:rPr lang="fr-FR" sz="1400" u="sng" dirty="0">
                <a:effectLst/>
                <a:latin typeface="Georgia" panose="02040502050405020303" pitchFamily="18" charset="0"/>
                <a:ea typeface="Calibri" panose="020F0502020204030204" pitchFamily="34" charset="0"/>
                <a:cs typeface="Calibri" panose="020F0502020204030204" pitchFamily="34" charset="0"/>
              </a:rPr>
              <a:t>T. arr. Lux, 7 nov. 2011, n° 3288/2011</a:t>
            </a:r>
            <a:r>
              <a:rPr lang="fr-FR" sz="1400" dirty="0">
                <a:effectLst/>
                <a:latin typeface="Georgia" panose="02040502050405020303" pitchFamily="18" charset="0"/>
                <a:ea typeface="Calibri" panose="020F0502020204030204" pitchFamily="34" charset="0"/>
                <a:cs typeface="Calibri" panose="020F0502020204030204" pitchFamily="34" charset="0"/>
              </a:rPr>
              <a:t> : « </a:t>
            </a:r>
            <a:r>
              <a:rPr lang="fr-FR" sz="1400" i="1" dirty="0">
                <a:latin typeface="Georgia" panose="02040502050405020303" pitchFamily="18" charset="0"/>
              </a:rPr>
              <a:t>A cela s'ajoute que </a:t>
            </a:r>
            <a:r>
              <a:rPr lang="fr-FR" sz="1400" b="1" i="1" dirty="0">
                <a:latin typeface="Georgia" panose="02040502050405020303" pitchFamily="18" charset="0"/>
              </a:rPr>
              <a:t>le principe constitutionnel de la publicité des audiences</a:t>
            </a:r>
            <a:r>
              <a:rPr lang="fr-FR" sz="1400" i="1" dirty="0">
                <a:latin typeface="Georgia" panose="02040502050405020303" pitchFamily="18" charset="0"/>
              </a:rPr>
              <a:t>, auquel il n'est fait exception que dans les cas limitativement énumérés par la Loi, exceptions qui ne sont pas réalisées en l'espèce, ne constitue pas seulement une garantie, une sauvegarde pour les plaideurs, </a:t>
            </a:r>
            <a:r>
              <a:rPr lang="fr-FR" sz="1400" b="1" i="1" dirty="0">
                <a:latin typeface="Georgia" panose="02040502050405020303" pitchFamily="18" charset="0"/>
              </a:rPr>
              <a:t>mais également pour le public intéressé</a:t>
            </a:r>
            <a:r>
              <a:rPr lang="fr-FR" sz="1400" i="1" dirty="0">
                <a:latin typeface="Georgia" panose="02040502050405020303" pitchFamily="18" charset="0"/>
              </a:rPr>
              <a:t>. </a:t>
            </a:r>
            <a:r>
              <a:rPr lang="fr-FR" sz="1400" dirty="0">
                <a:latin typeface="Georgia" panose="02040502050405020303" pitchFamily="18" charset="0"/>
              </a:rPr>
              <a:t>»</a:t>
            </a:r>
          </a:p>
          <a:p>
            <a:pPr algn="just">
              <a:spcBef>
                <a:spcPts val="600"/>
              </a:spcBef>
              <a:buClr>
                <a:srgbClr val="C00000"/>
              </a:buClr>
              <a:tabLst>
                <a:tab pos="271463" algn="l"/>
              </a:tabLst>
            </a:pPr>
            <a:endParaRPr lang="fr-FR" sz="1400" dirty="0">
              <a:latin typeface="Georgia" panose="02040502050405020303" pitchFamily="18" charset="0"/>
            </a:endParaRPr>
          </a:p>
          <a:p>
            <a:pPr marL="285750" indent="-285750" algn="just">
              <a:spcBef>
                <a:spcPts val="600"/>
              </a:spcBef>
              <a:buClr>
                <a:srgbClr val="C00000"/>
              </a:buClr>
              <a:buFont typeface="Wingdings" panose="05000000000000000000" pitchFamily="2" charset="2"/>
              <a:buChar char="Ø"/>
            </a:pPr>
            <a:r>
              <a:rPr lang="fr-FR" sz="1400" u="sng" dirty="0">
                <a:effectLst/>
                <a:latin typeface="Georgia" panose="02040502050405020303" pitchFamily="18" charset="0"/>
                <a:ea typeface="Calibri" panose="020F0502020204030204" pitchFamily="34" charset="0"/>
                <a:cs typeface="Calibri" panose="020F0502020204030204" pitchFamily="34" charset="0"/>
              </a:rPr>
              <a:t>Ch. C. </a:t>
            </a:r>
            <a:r>
              <a:rPr lang="fr-FR" sz="1400" u="sng" dirty="0">
                <a:latin typeface="Georgia" panose="02040502050405020303" pitchFamily="18" charset="0"/>
                <a:ea typeface="Calibri" panose="020F0502020204030204" pitchFamily="34" charset="0"/>
                <a:cs typeface="Calibri" panose="020F0502020204030204" pitchFamily="34" charset="0"/>
              </a:rPr>
              <a:t>Cour, 25 oct. 2001, n° 378/01</a:t>
            </a:r>
            <a:r>
              <a:rPr lang="fr-FR" sz="1400" dirty="0">
                <a:latin typeface="Georgia" panose="02040502050405020303" pitchFamily="18" charset="0"/>
                <a:ea typeface="Calibri" panose="020F0502020204030204" pitchFamily="34" charset="0"/>
                <a:cs typeface="Calibri" panose="020F0502020204030204" pitchFamily="34" charset="0"/>
              </a:rPr>
              <a:t> : «</a:t>
            </a:r>
            <a:r>
              <a:rPr lang="fr-FR" sz="1400" i="1" dirty="0">
                <a:latin typeface="Georgia" panose="02040502050405020303" pitchFamily="18" charset="0"/>
                <a:ea typeface="Calibri" panose="020F0502020204030204" pitchFamily="34" charset="0"/>
                <a:cs typeface="Calibri" panose="020F0502020204030204" pitchFamily="34" charset="0"/>
              </a:rPr>
              <a:t> </a:t>
            </a:r>
            <a:r>
              <a:rPr lang="fr-FR" sz="1400" i="1" dirty="0">
                <a:effectLst/>
                <a:latin typeface="Georgia" panose="02040502050405020303" pitchFamily="18" charset="0"/>
                <a:ea typeface="Calibri" panose="020F0502020204030204" pitchFamily="34" charset="0"/>
                <a:cs typeface="Calibri" panose="020F0502020204030204" pitchFamily="34" charset="0"/>
              </a:rPr>
              <a:t>l’article 12 introduit </a:t>
            </a:r>
            <a:r>
              <a:rPr lang="fr-FR" sz="1400" b="1" i="1" dirty="0">
                <a:effectLst/>
                <a:latin typeface="Georgia" panose="02040502050405020303" pitchFamily="18" charset="0"/>
                <a:ea typeface="Calibri" panose="020F0502020204030204" pitchFamily="34" charset="0"/>
                <a:cs typeface="Calibri" panose="020F0502020204030204" pitchFamily="34" charset="0"/>
              </a:rPr>
              <a:t>de façon claire et précise </a:t>
            </a:r>
            <a:r>
              <a:rPr lang="fr-FR" sz="1400" i="1" dirty="0">
                <a:effectLst/>
                <a:latin typeface="Georgia" panose="02040502050405020303" pitchFamily="18" charset="0"/>
                <a:ea typeface="Calibri" panose="020F0502020204030204" pitchFamily="34" charset="0"/>
                <a:cs typeface="Calibri" panose="020F0502020204030204" pitchFamily="34" charset="0"/>
              </a:rPr>
              <a:t>l’obligation d’informer la personne privée de liberté par une décision de justice des moyens légaux pour la recouvrer. Il garantit un droit fondamental au citoyen, et en tant que norme constitutionnelle </a:t>
            </a:r>
            <a:r>
              <a:rPr lang="fr-FR" sz="1400" b="1" i="1" dirty="0">
                <a:effectLst/>
                <a:latin typeface="Georgia" panose="02040502050405020303" pitchFamily="18" charset="0"/>
                <a:ea typeface="Calibri" panose="020F0502020204030204" pitchFamily="34" charset="0"/>
                <a:cs typeface="Calibri" panose="020F0502020204030204" pitchFamily="34" charset="0"/>
              </a:rPr>
              <a:t>il se prête à l’application à l’instruction </a:t>
            </a:r>
            <a:r>
              <a:rPr lang="fr-FR" sz="1400" dirty="0">
                <a:effectLst/>
                <a:latin typeface="Georgia" panose="02040502050405020303" pitchFamily="18" charset="0"/>
                <a:ea typeface="Calibri" panose="020F0502020204030204" pitchFamily="34" charset="0"/>
                <a:cs typeface="Calibri" panose="020F0502020204030204" pitchFamily="34" charset="0"/>
              </a:rPr>
              <a:t>». </a:t>
            </a:r>
            <a:endParaRPr lang="fr-FR" sz="1400" i="1" dirty="0">
              <a:effectLst/>
              <a:latin typeface="Georgia" panose="02040502050405020303" pitchFamily="18"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1195163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9A65C1-807E-4426-A9B0-A341B2D6698A}"/>
              </a:ext>
            </a:extLst>
          </p:cNvPr>
          <p:cNvSpPr/>
          <p:nvPr/>
        </p:nvSpPr>
        <p:spPr>
          <a:xfrm>
            <a:off x="0" y="5665471"/>
            <a:ext cx="12192000"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a:extLst>
              <a:ext uri="{FF2B5EF4-FFF2-40B4-BE49-F238E27FC236}">
                <a16:creationId xmlns:a16="http://schemas.microsoft.com/office/drawing/2014/main" id="{D4A25645-93F9-488B-A952-0BC6C1111020}"/>
              </a:ext>
            </a:extLst>
          </p:cNvPr>
          <p:cNvSpPr/>
          <p:nvPr/>
        </p:nvSpPr>
        <p:spPr>
          <a:xfrm>
            <a:off x="393700" y="0"/>
            <a:ext cx="444500" cy="6858000"/>
          </a:xfrm>
          <a:prstGeom prst="rect">
            <a:avLst/>
          </a:prstGeom>
          <a:solidFill>
            <a:srgbClr val="DC3C3C"/>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3300"/>
              </a:solidFill>
            </a:endParaRPr>
          </a:p>
        </p:txBody>
      </p:sp>
      <p:sp>
        <p:nvSpPr>
          <p:cNvPr id="6" name="Rectangle 5">
            <a:extLst>
              <a:ext uri="{FF2B5EF4-FFF2-40B4-BE49-F238E27FC236}">
                <a16:creationId xmlns:a16="http://schemas.microsoft.com/office/drawing/2014/main" id="{00268578-8A6E-440D-8EF1-239247CBF2BB}"/>
              </a:ext>
            </a:extLst>
          </p:cNvPr>
          <p:cNvSpPr/>
          <p:nvPr/>
        </p:nvSpPr>
        <p:spPr>
          <a:xfrm>
            <a:off x="0" y="5778500"/>
            <a:ext cx="12192000" cy="127000"/>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7" name="Image 6">
            <a:extLst>
              <a:ext uri="{FF2B5EF4-FFF2-40B4-BE49-F238E27FC236}">
                <a16:creationId xmlns:a16="http://schemas.microsoft.com/office/drawing/2014/main" id="{AD3C961B-4732-4F68-AD53-3301BBE01AD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781550" y="6245555"/>
            <a:ext cx="2809286" cy="229540"/>
          </a:xfrm>
          <a:prstGeom prst="rect">
            <a:avLst/>
          </a:prstGeom>
        </p:spPr>
      </p:pic>
      <p:sp>
        <p:nvSpPr>
          <p:cNvPr id="9" name="ZoneTexte 8">
            <a:extLst>
              <a:ext uri="{FF2B5EF4-FFF2-40B4-BE49-F238E27FC236}">
                <a16:creationId xmlns:a16="http://schemas.microsoft.com/office/drawing/2014/main" id="{A1D79960-C7E9-4F8F-9EF0-6E31DE132D25}"/>
              </a:ext>
            </a:extLst>
          </p:cNvPr>
          <p:cNvSpPr txBox="1"/>
          <p:nvPr/>
        </p:nvSpPr>
        <p:spPr>
          <a:xfrm>
            <a:off x="3135566" y="2844225"/>
            <a:ext cx="6101254" cy="584775"/>
          </a:xfrm>
          <a:prstGeom prst="rect">
            <a:avLst/>
          </a:prstGeom>
          <a:noFill/>
        </p:spPr>
        <p:txBody>
          <a:bodyPr wrap="square">
            <a:spAutoFit/>
          </a:bodyPr>
          <a:lstStyle/>
          <a:p>
            <a:pPr marL="719138" indent="-719138" algn="ctr">
              <a:spcBef>
                <a:spcPts val="600"/>
              </a:spcBef>
            </a:pPr>
            <a:r>
              <a:rPr lang="fr-LU" sz="3200" b="1" cap="all" dirty="0">
                <a:latin typeface="Georgia" panose="02040502050405020303" pitchFamily="18" charset="0"/>
              </a:rPr>
              <a:t>CONCLUSION</a:t>
            </a:r>
          </a:p>
        </p:txBody>
      </p:sp>
    </p:spTree>
    <p:extLst>
      <p:ext uri="{BB962C8B-B14F-4D97-AF65-F5344CB8AC3E}">
        <p14:creationId xmlns:p14="http://schemas.microsoft.com/office/powerpoint/2010/main" val="240068851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9A65C1-807E-4426-A9B0-A341B2D6698A}"/>
              </a:ext>
            </a:extLst>
          </p:cNvPr>
          <p:cNvSpPr/>
          <p:nvPr/>
        </p:nvSpPr>
        <p:spPr>
          <a:xfrm>
            <a:off x="0" y="5665471"/>
            <a:ext cx="12192000"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a:extLst>
              <a:ext uri="{FF2B5EF4-FFF2-40B4-BE49-F238E27FC236}">
                <a16:creationId xmlns:a16="http://schemas.microsoft.com/office/drawing/2014/main" id="{CF7BC4B6-D5E1-4AF3-B92B-37D1BE7C2528}"/>
              </a:ext>
            </a:extLst>
          </p:cNvPr>
          <p:cNvSpPr>
            <a:spLocks noGrp="1"/>
          </p:cNvSpPr>
          <p:nvPr>
            <p:ph type="ctrTitle"/>
          </p:nvPr>
        </p:nvSpPr>
        <p:spPr>
          <a:xfrm>
            <a:off x="2983101" y="1146811"/>
            <a:ext cx="6225797" cy="1141374"/>
          </a:xfrm>
          <a:ln>
            <a:noFill/>
          </a:ln>
        </p:spPr>
        <p:txBody>
          <a:bodyPr>
            <a:noAutofit/>
          </a:bodyPr>
          <a:lstStyle/>
          <a:p>
            <a:r>
              <a:rPr lang="fr-LU" sz="2800" b="1" cap="small" dirty="0">
                <a:latin typeface="Georgia" panose="02040502050405020303" pitchFamily="18" charset="0"/>
                <a:ea typeface="Cambria" panose="02040503050406030204" pitchFamily="18" charset="0"/>
                <a:cs typeface="Arial" panose="020B0604020202020204" pitchFamily="34" charset="0"/>
              </a:rPr>
              <a:t>Merci pour votre attention</a:t>
            </a:r>
            <a:br>
              <a:rPr lang="fr-LU" sz="2800" b="1" cap="small" dirty="0">
                <a:latin typeface="Georgia" panose="02040502050405020303" pitchFamily="18" charset="0"/>
                <a:ea typeface="Cambria" panose="02040503050406030204" pitchFamily="18" charset="0"/>
                <a:cs typeface="Arial" panose="020B0604020202020204" pitchFamily="34" charset="0"/>
              </a:rPr>
            </a:br>
            <a:br>
              <a:rPr lang="fr-LU" sz="2800" b="1" cap="small" dirty="0">
                <a:latin typeface="Georgia" panose="02040502050405020303" pitchFamily="18" charset="0"/>
                <a:ea typeface="Cambria" panose="02040503050406030204" pitchFamily="18" charset="0"/>
                <a:cs typeface="Arial" panose="020B0604020202020204" pitchFamily="34" charset="0"/>
              </a:rPr>
            </a:br>
            <a:r>
              <a:rPr lang="fr-LU" sz="2800" b="1" cap="small" dirty="0">
                <a:latin typeface="Georgia" panose="02040502050405020303" pitchFamily="18" charset="0"/>
                <a:ea typeface="Cambria" panose="02040503050406030204" pitchFamily="18" charset="0"/>
                <a:cs typeface="Arial" panose="020B0604020202020204" pitchFamily="34" charset="0"/>
              </a:rPr>
              <a:t>Des questions ?</a:t>
            </a:r>
            <a:endParaRPr lang="fr-FR" sz="2800" b="1" cap="small" dirty="0">
              <a:latin typeface="Georgia" panose="02040502050405020303" pitchFamily="18" charset="0"/>
              <a:ea typeface="Cambria" panose="02040503050406030204" pitchFamily="18" charset="0"/>
              <a:cs typeface="Arial" panose="020B0604020202020204" pitchFamily="34" charset="0"/>
            </a:endParaRPr>
          </a:p>
        </p:txBody>
      </p:sp>
      <p:sp>
        <p:nvSpPr>
          <p:cNvPr id="5" name="Rectangle 4">
            <a:extLst>
              <a:ext uri="{FF2B5EF4-FFF2-40B4-BE49-F238E27FC236}">
                <a16:creationId xmlns:a16="http://schemas.microsoft.com/office/drawing/2014/main" id="{D4A25645-93F9-488B-A952-0BC6C1111020}"/>
              </a:ext>
            </a:extLst>
          </p:cNvPr>
          <p:cNvSpPr/>
          <p:nvPr/>
        </p:nvSpPr>
        <p:spPr>
          <a:xfrm>
            <a:off x="393700" y="0"/>
            <a:ext cx="444500" cy="6858000"/>
          </a:xfrm>
          <a:prstGeom prst="rect">
            <a:avLst/>
          </a:prstGeom>
          <a:solidFill>
            <a:srgbClr val="DC3C3C"/>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3300"/>
              </a:solidFill>
            </a:endParaRPr>
          </a:p>
        </p:txBody>
      </p:sp>
      <p:sp>
        <p:nvSpPr>
          <p:cNvPr id="6" name="Rectangle 5">
            <a:extLst>
              <a:ext uri="{FF2B5EF4-FFF2-40B4-BE49-F238E27FC236}">
                <a16:creationId xmlns:a16="http://schemas.microsoft.com/office/drawing/2014/main" id="{00268578-8A6E-440D-8EF1-239247CBF2BB}"/>
              </a:ext>
            </a:extLst>
          </p:cNvPr>
          <p:cNvSpPr/>
          <p:nvPr/>
        </p:nvSpPr>
        <p:spPr>
          <a:xfrm>
            <a:off x="0" y="5778500"/>
            <a:ext cx="12192000" cy="127000"/>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7" name="Image 6">
            <a:extLst>
              <a:ext uri="{FF2B5EF4-FFF2-40B4-BE49-F238E27FC236}">
                <a16:creationId xmlns:a16="http://schemas.microsoft.com/office/drawing/2014/main" id="{AD3C961B-4732-4F68-AD53-3301BBE01AD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781550" y="6245555"/>
            <a:ext cx="2809286" cy="229540"/>
          </a:xfrm>
          <a:prstGeom prst="rect">
            <a:avLst/>
          </a:prstGeom>
        </p:spPr>
      </p:pic>
      <p:sp>
        <p:nvSpPr>
          <p:cNvPr id="10" name="ZoneTexte 9">
            <a:extLst>
              <a:ext uri="{FF2B5EF4-FFF2-40B4-BE49-F238E27FC236}">
                <a16:creationId xmlns:a16="http://schemas.microsoft.com/office/drawing/2014/main" id="{C0293AAE-6F5C-4BAC-AB82-B70C83B25095}"/>
              </a:ext>
            </a:extLst>
          </p:cNvPr>
          <p:cNvSpPr txBox="1"/>
          <p:nvPr/>
        </p:nvSpPr>
        <p:spPr>
          <a:xfrm>
            <a:off x="2983101" y="2890726"/>
            <a:ext cx="6225797" cy="2369880"/>
          </a:xfrm>
          <a:prstGeom prst="rect">
            <a:avLst/>
          </a:prstGeom>
          <a:noFill/>
        </p:spPr>
        <p:txBody>
          <a:bodyPr wrap="square" rtlCol="0">
            <a:spAutoFit/>
          </a:bodyPr>
          <a:lstStyle/>
          <a:p>
            <a:pPr algn="ctr"/>
            <a:endParaRPr lang="en-US" dirty="0">
              <a:solidFill>
                <a:srgbClr val="FF0000"/>
              </a:solidFill>
              <a:latin typeface="Georgia" panose="02040502050405020303" pitchFamily="18" charset="0"/>
              <a:cs typeface="Courier New" panose="02070309020205020404" pitchFamily="49" charset="0"/>
            </a:endParaRPr>
          </a:p>
          <a:p>
            <a:pPr algn="ctr"/>
            <a:r>
              <a:rPr lang="en-US" sz="2600" dirty="0">
                <a:solidFill>
                  <a:srgbClr val="DE3340"/>
                </a:solidFill>
                <a:latin typeface="Georgia" panose="02040502050405020303" pitchFamily="18" charset="0"/>
                <a:cs typeface="Courier New" panose="02070309020205020404" pitchFamily="49" charset="0"/>
              </a:rPr>
              <a:t>Florent Kirmann </a:t>
            </a:r>
          </a:p>
          <a:p>
            <a:pPr algn="ctr"/>
            <a:r>
              <a:rPr lang="en-US" sz="2600" dirty="0">
                <a:solidFill>
                  <a:schemeClr val="bg1">
                    <a:lumMod val="50000"/>
                  </a:schemeClr>
                </a:solidFill>
                <a:latin typeface="Georgia" panose="02040502050405020303" pitchFamily="18" charset="0"/>
                <a:cs typeface="Courier New" panose="02070309020205020404" pitchFamily="49" charset="0"/>
              </a:rPr>
              <a:t>Avocat à la Cour</a:t>
            </a:r>
          </a:p>
          <a:p>
            <a:pPr algn="ctr"/>
            <a:r>
              <a:rPr lang="en-US" sz="2600" dirty="0" err="1">
                <a:solidFill>
                  <a:schemeClr val="bg1">
                    <a:lumMod val="50000"/>
                  </a:schemeClr>
                </a:solidFill>
                <a:latin typeface="Georgia" panose="02040502050405020303" pitchFamily="18" charset="0"/>
                <a:cs typeface="Courier New" panose="02070309020205020404" pitchFamily="49" charset="0"/>
              </a:rPr>
              <a:t>Docteur</a:t>
            </a:r>
            <a:r>
              <a:rPr lang="en-US" sz="2600" dirty="0">
                <a:solidFill>
                  <a:schemeClr val="bg1">
                    <a:lumMod val="50000"/>
                  </a:schemeClr>
                </a:solidFill>
                <a:latin typeface="Georgia" panose="02040502050405020303" pitchFamily="18" charset="0"/>
                <a:cs typeface="Courier New" panose="02070309020205020404" pitchFamily="49" charset="0"/>
              </a:rPr>
              <a:t> </a:t>
            </a:r>
            <a:r>
              <a:rPr lang="en-US" sz="2600" dirty="0" err="1">
                <a:solidFill>
                  <a:schemeClr val="bg1">
                    <a:lumMod val="50000"/>
                  </a:schemeClr>
                </a:solidFill>
                <a:latin typeface="Georgia" panose="02040502050405020303" pitchFamily="18" charset="0"/>
                <a:cs typeface="Courier New" panose="02070309020205020404" pitchFamily="49" charset="0"/>
              </a:rPr>
              <a:t>en</a:t>
            </a:r>
            <a:r>
              <a:rPr lang="en-US" sz="2600" dirty="0">
                <a:solidFill>
                  <a:schemeClr val="bg1">
                    <a:lumMod val="50000"/>
                  </a:schemeClr>
                </a:solidFill>
                <a:latin typeface="Georgia" panose="02040502050405020303" pitchFamily="18" charset="0"/>
                <a:cs typeface="Courier New" panose="02070309020205020404" pitchFamily="49" charset="0"/>
              </a:rPr>
              <a:t> droit</a:t>
            </a:r>
          </a:p>
          <a:p>
            <a:pPr algn="ctr"/>
            <a:r>
              <a:rPr lang="en-US" sz="2600" dirty="0">
                <a:solidFill>
                  <a:schemeClr val="bg1">
                    <a:lumMod val="50000"/>
                  </a:schemeClr>
                </a:solidFill>
                <a:latin typeface="Georgia" panose="02040502050405020303" pitchFamily="18" charset="0"/>
                <a:cs typeface="Courier New" panose="02070309020205020404" pitchFamily="49" charset="0"/>
              </a:rPr>
              <a:t>10 rue Sainte </a:t>
            </a:r>
            <a:r>
              <a:rPr lang="en-US" sz="2600" dirty="0" err="1">
                <a:solidFill>
                  <a:schemeClr val="bg1">
                    <a:lumMod val="50000"/>
                  </a:schemeClr>
                </a:solidFill>
                <a:latin typeface="Georgia" panose="02040502050405020303" pitchFamily="18" charset="0"/>
                <a:cs typeface="Courier New" panose="02070309020205020404" pitchFamily="49" charset="0"/>
              </a:rPr>
              <a:t>Zithe</a:t>
            </a:r>
            <a:r>
              <a:rPr lang="en-US" sz="2600" dirty="0">
                <a:solidFill>
                  <a:schemeClr val="bg1">
                    <a:lumMod val="50000"/>
                  </a:schemeClr>
                </a:solidFill>
                <a:latin typeface="Georgia" panose="02040502050405020303" pitchFamily="18" charset="0"/>
                <a:cs typeface="Courier New" panose="02070309020205020404" pitchFamily="49" charset="0"/>
              </a:rPr>
              <a:t> L-2763 Luxembourg</a:t>
            </a:r>
          </a:p>
          <a:p>
            <a:pPr algn="ctr"/>
            <a:r>
              <a:rPr lang="en-US" sz="2600" dirty="0">
                <a:solidFill>
                  <a:schemeClr val="bg1">
                    <a:lumMod val="50000"/>
                  </a:schemeClr>
                </a:solidFill>
                <a:latin typeface="Georgia" panose="02040502050405020303" pitchFamily="18" charset="0"/>
                <a:cs typeface="Courier New" panose="02070309020205020404" pitchFamily="49" charset="0"/>
              </a:rPr>
              <a:t>T (+352) 27 35 27 F (+352) 27 35 27 35</a:t>
            </a:r>
          </a:p>
        </p:txBody>
      </p:sp>
      <p:pic>
        <p:nvPicPr>
          <p:cNvPr id="15" name="Image 14">
            <a:extLst>
              <a:ext uri="{FF2B5EF4-FFF2-40B4-BE49-F238E27FC236}">
                <a16:creationId xmlns:a16="http://schemas.microsoft.com/office/drawing/2014/main" id="{C4E3D16A-D907-4296-810B-9341388210A1}"/>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325960" y="2849841"/>
            <a:ext cx="3540080" cy="289252"/>
          </a:xfrm>
          <a:prstGeom prst="rect">
            <a:avLst/>
          </a:prstGeom>
        </p:spPr>
      </p:pic>
    </p:spTree>
    <p:extLst>
      <p:ext uri="{BB962C8B-B14F-4D97-AF65-F5344CB8AC3E}">
        <p14:creationId xmlns:p14="http://schemas.microsoft.com/office/powerpoint/2010/main" val="44942516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9A65C1-807E-4426-A9B0-A341B2D6698A}"/>
              </a:ext>
            </a:extLst>
          </p:cNvPr>
          <p:cNvSpPr/>
          <p:nvPr/>
        </p:nvSpPr>
        <p:spPr>
          <a:xfrm>
            <a:off x="0" y="5665471"/>
            <a:ext cx="12192000"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a:extLst>
              <a:ext uri="{FF2B5EF4-FFF2-40B4-BE49-F238E27FC236}">
                <a16:creationId xmlns:a16="http://schemas.microsoft.com/office/drawing/2014/main" id="{D4A25645-93F9-488B-A952-0BC6C1111020}"/>
              </a:ext>
            </a:extLst>
          </p:cNvPr>
          <p:cNvSpPr/>
          <p:nvPr/>
        </p:nvSpPr>
        <p:spPr>
          <a:xfrm>
            <a:off x="393700" y="0"/>
            <a:ext cx="444500" cy="6858000"/>
          </a:xfrm>
          <a:prstGeom prst="rect">
            <a:avLst/>
          </a:prstGeom>
          <a:solidFill>
            <a:srgbClr val="DC3C3C"/>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3300"/>
              </a:solidFill>
            </a:endParaRPr>
          </a:p>
        </p:txBody>
      </p:sp>
      <p:sp>
        <p:nvSpPr>
          <p:cNvPr id="6" name="Rectangle 5">
            <a:extLst>
              <a:ext uri="{FF2B5EF4-FFF2-40B4-BE49-F238E27FC236}">
                <a16:creationId xmlns:a16="http://schemas.microsoft.com/office/drawing/2014/main" id="{00268578-8A6E-440D-8EF1-239247CBF2BB}"/>
              </a:ext>
            </a:extLst>
          </p:cNvPr>
          <p:cNvSpPr/>
          <p:nvPr/>
        </p:nvSpPr>
        <p:spPr>
          <a:xfrm>
            <a:off x="0" y="5778500"/>
            <a:ext cx="12192000" cy="127000"/>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7" name="Image 6">
            <a:extLst>
              <a:ext uri="{FF2B5EF4-FFF2-40B4-BE49-F238E27FC236}">
                <a16:creationId xmlns:a16="http://schemas.microsoft.com/office/drawing/2014/main" id="{AD3C961B-4732-4F68-AD53-3301BBE01AD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781550" y="6245555"/>
            <a:ext cx="2809286" cy="229540"/>
          </a:xfrm>
          <a:prstGeom prst="rect">
            <a:avLst/>
          </a:prstGeom>
        </p:spPr>
      </p:pic>
      <p:sp>
        <p:nvSpPr>
          <p:cNvPr id="11" name="ZoneTexte 10">
            <a:extLst>
              <a:ext uri="{FF2B5EF4-FFF2-40B4-BE49-F238E27FC236}">
                <a16:creationId xmlns:a16="http://schemas.microsoft.com/office/drawing/2014/main" id="{EA9F57B3-B48E-43A7-AC1D-802AD2F48F5C}"/>
              </a:ext>
            </a:extLst>
          </p:cNvPr>
          <p:cNvSpPr txBox="1"/>
          <p:nvPr/>
        </p:nvSpPr>
        <p:spPr>
          <a:xfrm>
            <a:off x="1231900" y="781770"/>
            <a:ext cx="10566400" cy="5293757"/>
          </a:xfrm>
          <a:prstGeom prst="rect">
            <a:avLst/>
          </a:prstGeom>
          <a:noFill/>
        </p:spPr>
        <p:txBody>
          <a:bodyPr wrap="square" rtlCol="0">
            <a:spAutoFit/>
          </a:bodyPr>
          <a:lstStyle/>
          <a:p>
            <a:pPr algn="just">
              <a:spcBef>
                <a:spcPts val="600"/>
              </a:spcBef>
            </a:pPr>
            <a:r>
              <a:rPr lang="fr-LU" sz="2400" b="1" u="sng" cap="all" dirty="0">
                <a:latin typeface="Georgia" panose="02040502050405020303" pitchFamily="18" charset="0"/>
              </a:rPr>
              <a:t>SOMMAIRE</a:t>
            </a:r>
          </a:p>
          <a:p>
            <a:pPr algn="just">
              <a:spcBef>
                <a:spcPts val="600"/>
              </a:spcBef>
            </a:pPr>
            <a:endParaRPr lang="fr-LU" sz="2400" b="1" cap="all" dirty="0">
              <a:latin typeface="Georgia" panose="02040502050405020303" pitchFamily="18" charset="0"/>
            </a:endParaRPr>
          </a:p>
          <a:p>
            <a:pPr marL="514350" indent="-514350" algn="just">
              <a:spcBef>
                <a:spcPts val="600"/>
              </a:spcBef>
              <a:buAutoNum type="arabicPeriod"/>
            </a:pPr>
            <a:r>
              <a:rPr lang="fr-LU" sz="2400" b="1" cap="all" dirty="0">
                <a:latin typeface="Georgia" panose="02040502050405020303" pitchFamily="18" charset="0"/>
              </a:rPr>
              <a:t>La constitutionnalisation textuelle du droit pénal </a:t>
            </a:r>
          </a:p>
          <a:p>
            <a:pPr marL="541338" algn="just">
              <a:spcBef>
                <a:spcPts val="600"/>
              </a:spcBef>
            </a:pPr>
            <a:r>
              <a:rPr lang="fr-LU" b="1" cap="all" dirty="0">
                <a:latin typeface="Georgia" panose="02040502050405020303" pitchFamily="18" charset="0"/>
              </a:rPr>
              <a:t>1.1. un intérêt certain pour la matière pénale</a:t>
            </a:r>
          </a:p>
          <a:p>
            <a:pPr marL="541338" algn="just">
              <a:spcBef>
                <a:spcPts val="600"/>
              </a:spcBef>
            </a:pPr>
            <a:r>
              <a:rPr kumimoji="0" lang="fr-LU" b="1" i="0" u="none" strike="noStrike" kern="1200" cap="all" spc="0" normalizeH="0" baseline="0" noProof="0" dirty="0">
                <a:ln>
                  <a:noFill/>
                </a:ln>
                <a:solidFill>
                  <a:prstClr val="black"/>
                </a:solidFill>
                <a:effectLst/>
                <a:uLnTx/>
                <a:uFillTx/>
                <a:latin typeface="Georgia" panose="02040502050405020303" pitchFamily="18" charset="0"/>
                <a:ea typeface="+mn-ea"/>
                <a:cs typeface="+mn-cs"/>
              </a:rPr>
              <a:t>1.2. un intérêt accentué </a:t>
            </a:r>
            <a:r>
              <a:rPr lang="fr-LU" b="1" cap="all" dirty="0">
                <a:solidFill>
                  <a:prstClr val="black"/>
                </a:solidFill>
                <a:latin typeface="Georgia" panose="02040502050405020303" pitchFamily="18" charset="0"/>
              </a:rPr>
              <a:t>par les récents projets de réforme </a:t>
            </a:r>
            <a:endParaRPr kumimoji="0" lang="fr-LU" b="1" i="0" u="none" strike="noStrike" kern="1200" cap="all" spc="0" normalizeH="0" baseline="0" noProof="0" dirty="0">
              <a:ln>
                <a:noFill/>
              </a:ln>
              <a:solidFill>
                <a:prstClr val="black"/>
              </a:solidFill>
              <a:effectLst/>
              <a:uLnTx/>
              <a:uFillTx/>
              <a:latin typeface="Georgia" panose="02040502050405020303" pitchFamily="18" charset="0"/>
              <a:ea typeface="+mn-ea"/>
              <a:cs typeface="+mn-cs"/>
            </a:endParaRPr>
          </a:p>
          <a:p>
            <a:pPr marL="514350" indent="-514350" algn="just">
              <a:spcBef>
                <a:spcPts val="600"/>
              </a:spcBef>
              <a:buAutoNum type="arabicPeriod"/>
            </a:pPr>
            <a:endParaRPr lang="fr-LU" sz="2400" b="1" cap="all" dirty="0">
              <a:latin typeface="Georgia" panose="02040502050405020303" pitchFamily="18" charset="0"/>
            </a:endParaRPr>
          </a:p>
          <a:p>
            <a:pPr marL="447675" indent="-447675" algn="just">
              <a:spcBef>
                <a:spcPts val="600"/>
              </a:spcBef>
            </a:pPr>
            <a:r>
              <a:rPr lang="fr-LU" sz="2400" b="1" cap="all" dirty="0">
                <a:latin typeface="Georgia" panose="02040502050405020303" pitchFamily="18" charset="0"/>
              </a:rPr>
              <a:t>2. La constitutionnalisation Jurisprudentielle du droit pénal</a:t>
            </a:r>
          </a:p>
          <a:p>
            <a:pPr marL="541338" algn="just">
              <a:spcBef>
                <a:spcPts val="600"/>
              </a:spcBef>
            </a:pPr>
            <a:r>
              <a:rPr lang="fr-LU" b="1" cap="all" dirty="0">
                <a:solidFill>
                  <a:prstClr val="black"/>
                </a:solidFill>
                <a:latin typeface="Georgia" panose="02040502050405020303" pitchFamily="18" charset="0"/>
              </a:rPr>
              <a:t>2</a:t>
            </a:r>
            <a:r>
              <a:rPr kumimoji="0" lang="fr-LU" b="1" i="0" u="none" strike="noStrike" kern="1200" cap="all" spc="0" normalizeH="0" baseline="0" noProof="0" dirty="0">
                <a:ln>
                  <a:noFill/>
                </a:ln>
                <a:solidFill>
                  <a:prstClr val="black"/>
                </a:solidFill>
                <a:effectLst/>
                <a:uLnTx/>
                <a:uFillTx/>
                <a:latin typeface="Georgia" panose="02040502050405020303" pitchFamily="18" charset="0"/>
                <a:ea typeface="+mn-ea"/>
                <a:cs typeface="+mn-cs"/>
              </a:rPr>
              <a:t>. 1. l’œuvre de la cour constitutionnelle </a:t>
            </a:r>
          </a:p>
          <a:p>
            <a:pPr marL="541338" algn="just">
              <a:spcBef>
                <a:spcPts val="600"/>
              </a:spcBef>
            </a:pPr>
            <a:r>
              <a:rPr kumimoji="0" lang="fr-LU" b="1" i="0" u="none" strike="noStrike" kern="1200" cap="all" spc="0" normalizeH="0" baseline="0" noProof="0" dirty="0">
                <a:ln>
                  <a:noFill/>
                </a:ln>
                <a:solidFill>
                  <a:prstClr val="black"/>
                </a:solidFill>
                <a:effectLst/>
                <a:uLnTx/>
                <a:uFillTx/>
                <a:latin typeface="Georgia" panose="02040502050405020303" pitchFamily="18" charset="0"/>
                <a:ea typeface="+mn-ea"/>
                <a:cs typeface="+mn-cs"/>
              </a:rPr>
              <a:t>2. 2. l’œuvre des juridictions judiciaires</a:t>
            </a:r>
          </a:p>
          <a:p>
            <a:pPr algn="just">
              <a:spcBef>
                <a:spcPts val="600"/>
              </a:spcBef>
            </a:pPr>
            <a:endParaRPr kumimoji="0" lang="fr-LU" sz="2400" b="1" i="0" u="none" strike="noStrike" kern="1200" cap="all" spc="0" normalizeH="0" baseline="0" noProof="0" dirty="0">
              <a:ln>
                <a:noFill/>
              </a:ln>
              <a:solidFill>
                <a:prstClr val="black"/>
              </a:solidFill>
              <a:effectLst/>
              <a:uLnTx/>
              <a:uFillTx/>
              <a:latin typeface="Georgia" panose="02040502050405020303" pitchFamily="18" charset="0"/>
              <a:ea typeface="+mn-ea"/>
              <a:cs typeface="+mn-cs"/>
            </a:endParaRPr>
          </a:p>
          <a:p>
            <a:pPr marL="514350" indent="-514350" algn="just">
              <a:spcBef>
                <a:spcPts val="600"/>
              </a:spcBef>
              <a:buAutoNum type="arabicPeriod"/>
            </a:pPr>
            <a:endParaRPr lang="fr-LU" sz="2400" b="1" cap="all" dirty="0">
              <a:latin typeface="Georgia" panose="02040502050405020303" pitchFamily="18" charset="0"/>
            </a:endParaRPr>
          </a:p>
        </p:txBody>
      </p:sp>
    </p:spTree>
    <p:extLst>
      <p:ext uri="{BB962C8B-B14F-4D97-AF65-F5344CB8AC3E}">
        <p14:creationId xmlns:p14="http://schemas.microsoft.com/office/powerpoint/2010/main" val="227812777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9A65C1-807E-4426-A9B0-A341B2D6698A}"/>
              </a:ext>
            </a:extLst>
          </p:cNvPr>
          <p:cNvSpPr/>
          <p:nvPr/>
        </p:nvSpPr>
        <p:spPr>
          <a:xfrm>
            <a:off x="0" y="5665471"/>
            <a:ext cx="12192000"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a:extLst>
              <a:ext uri="{FF2B5EF4-FFF2-40B4-BE49-F238E27FC236}">
                <a16:creationId xmlns:a16="http://schemas.microsoft.com/office/drawing/2014/main" id="{D4A25645-93F9-488B-A952-0BC6C1111020}"/>
              </a:ext>
            </a:extLst>
          </p:cNvPr>
          <p:cNvSpPr/>
          <p:nvPr/>
        </p:nvSpPr>
        <p:spPr>
          <a:xfrm>
            <a:off x="393700" y="0"/>
            <a:ext cx="444500" cy="6858000"/>
          </a:xfrm>
          <a:prstGeom prst="rect">
            <a:avLst/>
          </a:prstGeom>
          <a:solidFill>
            <a:srgbClr val="DC3C3C"/>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3300"/>
              </a:solidFill>
            </a:endParaRPr>
          </a:p>
        </p:txBody>
      </p:sp>
      <p:sp>
        <p:nvSpPr>
          <p:cNvPr id="6" name="Rectangle 5">
            <a:extLst>
              <a:ext uri="{FF2B5EF4-FFF2-40B4-BE49-F238E27FC236}">
                <a16:creationId xmlns:a16="http://schemas.microsoft.com/office/drawing/2014/main" id="{00268578-8A6E-440D-8EF1-239247CBF2BB}"/>
              </a:ext>
            </a:extLst>
          </p:cNvPr>
          <p:cNvSpPr/>
          <p:nvPr/>
        </p:nvSpPr>
        <p:spPr>
          <a:xfrm>
            <a:off x="0" y="5778500"/>
            <a:ext cx="12192000" cy="127000"/>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7" name="Image 6">
            <a:extLst>
              <a:ext uri="{FF2B5EF4-FFF2-40B4-BE49-F238E27FC236}">
                <a16:creationId xmlns:a16="http://schemas.microsoft.com/office/drawing/2014/main" id="{AD3C961B-4732-4F68-AD53-3301BBE01AD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781550" y="6245555"/>
            <a:ext cx="2809286" cy="229540"/>
          </a:xfrm>
          <a:prstGeom prst="rect">
            <a:avLst/>
          </a:prstGeom>
        </p:spPr>
      </p:pic>
      <p:sp>
        <p:nvSpPr>
          <p:cNvPr id="11" name="ZoneTexte 10">
            <a:extLst>
              <a:ext uri="{FF2B5EF4-FFF2-40B4-BE49-F238E27FC236}">
                <a16:creationId xmlns:a16="http://schemas.microsoft.com/office/drawing/2014/main" id="{EA9F57B3-B48E-43A7-AC1D-802AD2F48F5C}"/>
              </a:ext>
            </a:extLst>
          </p:cNvPr>
          <p:cNvSpPr txBox="1"/>
          <p:nvPr/>
        </p:nvSpPr>
        <p:spPr>
          <a:xfrm>
            <a:off x="1231900" y="2351782"/>
            <a:ext cx="10566400" cy="1077218"/>
          </a:xfrm>
          <a:prstGeom prst="rect">
            <a:avLst/>
          </a:prstGeom>
          <a:noFill/>
        </p:spPr>
        <p:txBody>
          <a:bodyPr wrap="square" rtlCol="0">
            <a:spAutoFit/>
          </a:bodyPr>
          <a:lstStyle/>
          <a:p>
            <a:pPr marL="514350" indent="-514350" algn="ctr">
              <a:spcBef>
                <a:spcPts val="600"/>
              </a:spcBef>
              <a:buAutoNum type="arabicPeriod"/>
            </a:pPr>
            <a:r>
              <a:rPr lang="fr-LU" sz="3200" b="1" cap="all" dirty="0">
                <a:latin typeface="Georgia" panose="02040502050405020303" pitchFamily="18" charset="0"/>
              </a:rPr>
              <a:t>La constitutionnalisation textuelle du droit pénal </a:t>
            </a:r>
          </a:p>
        </p:txBody>
      </p:sp>
    </p:spTree>
    <p:extLst>
      <p:ext uri="{BB962C8B-B14F-4D97-AF65-F5344CB8AC3E}">
        <p14:creationId xmlns:p14="http://schemas.microsoft.com/office/powerpoint/2010/main" val="193335906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9A65C1-807E-4426-A9B0-A341B2D6698A}"/>
              </a:ext>
            </a:extLst>
          </p:cNvPr>
          <p:cNvSpPr/>
          <p:nvPr/>
        </p:nvSpPr>
        <p:spPr>
          <a:xfrm>
            <a:off x="0" y="5665471"/>
            <a:ext cx="12192000"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a:extLst>
              <a:ext uri="{FF2B5EF4-FFF2-40B4-BE49-F238E27FC236}">
                <a16:creationId xmlns:a16="http://schemas.microsoft.com/office/drawing/2014/main" id="{D4A25645-93F9-488B-A952-0BC6C1111020}"/>
              </a:ext>
            </a:extLst>
          </p:cNvPr>
          <p:cNvSpPr/>
          <p:nvPr/>
        </p:nvSpPr>
        <p:spPr>
          <a:xfrm>
            <a:off x="393700" y="0"/>
            <a:ext cx="444500" cy="6858000"/>
          </a:xfrm>
          <a:prstGeom prst="rect">
            <a:avLst/>
          </a:prstGeom>
          <a:solidFill>
            <a:srgbClr val="DC3C3C"/>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3300"/>
              </a:solidFill>
            </a:endParaRPr>
          </a:p>
        </p:txBody>
      </p:sp>
      <p:sp>
        <p:nvSpPr>
          <p:cNvPr id="6" name="Rectangle 5">
            <a:extLst>
              <a:ext uri="{FF2B5EF4-FFF2-40B4-BE49-F238E27FC236}">
                <a16:creationId xmlns:a16="http://schemas.microsoft.com/office/drawing/2014/main" id="{00268578-8A6E-440D-8EF1-239247CBF2BB}"/>
              </a:ext>
            </a:extLst>
          </p:cNvPr>
          <p:cNvSpPr/>
          <p:nvPr/>
        </p:nvSpPr>
        <p:spPr>
          <a:xfrm>
            <a:off x="0" y="5778500"/>
            <a:ext cx="12192000" cy="127000"/>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7" name="Image 6">
            <a:extLst>
              <a:ext uri="{FF2B5EF4-FFF2-40B4-BE49-F238E27FC236}">
                <a16:creationId xmlns:a16="http://schemas.microsoft.com/office/drawing/2014/main" id="{AD3C961B-4732-4F68-AD53-3301BBE01AD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781550" y="6245555"/>
            <a:ext cx="2809286" cy="229540"/>
          </a:xfrm>
          <a:prstGeom prst="rect">
            <a:avLst/>
          </a:prstGeom>
        </p:spPr>
      </p:pic>
      <p:sp>
        <p:nvSpPr>
          <p:cNvPr id="11" name="ZoneTexte 10">
            <a:extLst>
              <a:ext uri="{FF2B5EF4-FFF2-40B4-BE49-F238E27FC236}">
                <a16:creationId xmlns:a16="http://schemas.microsoft.com/office/drawing/2014/main" id="{EA9F57B3-B48E-43A7-AC1D-802AD2F48F5C}"/>
              </a:ext>
            </a:extLst>
          </p:cNvPr>
          <p:cNvSpPr txBox="1"/>
          <p:nvPr/>
        </p:nvSpPr>
        <p:spPr>
          <a:xfrm>
            <a:off x="1320187" y="398502"/>
            <a:ext cx="10566400" cy="1107996"/>
          </a:xfrm>
          <a:prstGeom prst="rect">
            <a:avLst/>
          </a:prstGeom>
          <a:noFill/>
        </p:spPr>
        <p:txBody>
          <a:bodyPr wrap="square" rtlCol="0">
            <a:spAutoFit/>
          </a:bodyPr>
          <a:lstStyle/>
          <a:p>
            <a:pPr algn="just">
              <a:spcBef>
                <a:spcPts val="600"/>
              </a:spcBef>
            </a:pPr>
            <a:r>
              <a:rPr lang="fr-LU" sz="2000" b="1" cap="all" dirty="0">
                <a:latin typeface="Georgia" panose="02040502050405020303" pitchFamily="18" charset="0"/>
              </a:rPr>
              <a:t>1. La constitutionnalisation textuelle du droit pénal</a:t>
            </a:r>
          </a:p>
          <a:p>
            <a:pPr marL="271463" algn="just">
              <a:spcBef>
                <a:spcPts val="600"/>
              </a:spcBef>
            </a:pPr>
            <a:r>
              <a:rPr lang="fr-LU" sz="1600" b="1" cap="all" dirty="0">
                <a:latin typeface="Georgia" panose="02040502050405020303" pitchFamily="18" charset="0"/>
              </a:rPr>
              <a:t>1. 1. un intérêt certain pour la matière pénale</a:t>
            </a:r>
          </a:p>
          <a:p>
            <a:pPr algn="just">
              <a:spcBef>
                <a:spcPts val="600"/>
              </a:spcBef>
            </a:pPr>
            <a:endParaRPr lang="fr-LU" sz="2000" b="1" cap="all" dirty="0">
              <a:latin typeface="Georgia" panose="02040502050405020303" pitchFamily="18" charset="0"/>
            </a:endParaRPr>
          </a:p>
        </p:txBody>
      </p:sp>
      <p:sp>
        <p:nvSpPr>
          <p:cNvPr id="9" name="ZoneTexte 8">
            <a:extLst>
              <a:ext uri="{FF2B5EF4-FFF2-40B4-BE49-F238E27FC236}">
                <a16:creationId xmlns:a16="http://schemas.microsoft.com/office/drawing/2014/main" id="{433E71ED-E28C-48B6-ABD5-E7C14B20017E}"/>
              </a:ext>
            </a:extLst>
          </p:cNvPr>
          <p:cNvSpPr txBox="1"/>
          <p:nvPr/>
        </p:nvSpPr>
        <p:spPr>
          <a:xfrm>
            <a:off x="1320187" y="1705100"/>
            <a:ext cx="10566400" cy="4370427"/>
          </a:xfrm>
          <a:prstGeom prst="rect">
            <a:avLst/>
          </a:prstGeom>
          <a:noFill/>
        </p:spPr>
        <p:txBody>
          <a:bodyPr wrap="square">
            <a:spAutoFit/>
          </a:bodyPr>
          <a:lstStyle/>
          <a:p>
            <a:pPr marL="285750" indent="-285750" algn="just">
              <a:spcBef>
                <a:spcPts val="600"/>
              </a:spcBef>
              <a:buClr>
                <a:srgbClr val="C00000"/>
              </a:buClr>
              <a:buFont typeface="Wingdings" panose="05000000000000000000" pitchFamily="2" charset="2"/>
              <a:buChar char="Ø"/>
            </a:pPr>
            <a:r>
              <a:rPr lang="fr-FR" sz="1600" dirty="0">
                <a:latin typeface="Georgia" panose="02040502050405020303" pitchFamily="18" charset="0"/>
                <a:ea typeface="Cambria" panose="02040503050406030204" pitchFamily="18" charset="0"/>
              </a:rPr>
              <a:t>Chapitre II « Des libertés publiques et des droits fondamentaux »</a:t>
            </a:r>
          </a:p>
          <a:p>
            <a:pPr marL="719138" indent="-360363" algn="just">
              <a:spcBef>
                <a:spcPts val="600"/>
              </a:spcBef>
              <a:buClr>
                <a:srgbClr val="C00000"/>
              </a:buClr>
              <a:buFont typeface="Arial" panose="020B0604020202020204" pitchFamily="34" charset="0"/>
              <a:buChar char="•"/>
            </a:pPr>
            <a:r>
              <a:rPr lang="fr-FR" sz="1400" dirty="0">
                <a:latin typeface="Georgia" panose="02040502050405020303" pitchFamily="18" charset="0"/>
              </a:rPr>
              <a:t>ancien intitulé : « Des Luxembourgeois et de leurs droits » </a:t>
            </a:r>
          </a:p>
          <a:p>
            <a:pPr marL="719138" indent="-360363" algn="just">
              <a:spcBef>
                <a:spcPts val="600"/>
              </a:spcBef>
              <a:buClr>
                <a:srgbClr val="C00000"/>
              </a:buClr>
              <a:buFont typeface="Arial" panose="020B0604020202020204" pitchFamily="34" charset="0"/>
              <a:buChar char="•"/>
            </a:pPr>
            <a:r>
              <a:rPr lang="fr-FR" sz="1400" dirty="0">
                <a:latin typeface="Georgia" panose="02040502050405020303" pitchFamily="18" charset="0"/>
              </a:rPr>
              <a:t>présent dans les Constitutions de 1848, 1856 et 1868</a:t>
            </a:r>
            <a:endParaRPr lang="fr-FR" sz="1400" dirty="0">
              <a:latin typeface="Georgia" panose="02040502050405020303" pitchFamily="18" charset="0"/>
              <a:ea typeface="Cambria" panose="02040503050406030204" pitchFamily="18" charset="0"/>
            </a:endParaRPr>
          </a:p>
          <a:p>
            <a:pPr marL="719138" indent="-360363" algn="just">
              <a:spcBef>
                <a:spcPts val="600"/>
              </a:spcBef>
              <a:buClr>
                <a:srgbClr val="C00000"/>
              </a:buClr>
              <a:buFont typeface="Arial" panose="020B0604020202020204" pitchFamily="34" charset="0"/>
              <a:buChar char="•"/>
            </a:pPr>
            <a:r>
              <a:rPr lang="fr-FR" sz="1400" u="sng" dirty="0">
                <a:latin typeface="Georgia" panose="02040502050405020303" pitchFamily="18" charset="0"/>
              </a:rPr>
              <a:t>Conseil d’Etat</a:t>
            </a:r>
            <a:r>
              <a:rPr lang="fr-FR" sz="1400" dirty="0">
                <a:latin typeface="Georgia" panose="02040502050405020303" pitchFamily="18" charset="0"/>
              </a:rPr>
              <a:t> : les </a:t>
            </a:r>
            <a:r>
              <a:rPr lang="fr-FR" sz="1400" b="1" dirty="0">
                <a:latin typeface="Georgia" panose="02040502050405020303" pitchFamily="18" charset="0"/>
              </a:rPr>
              <a:t>droits fondamentaux </a:t>
            </a:r>
            <a:r>
              <a:rPr lang="fr-FR" sz="1400" dirty="0">
                <a:latin typeface="Georgia" panose="02040502050405020303" pitchFamily="18" charset="0"/>
              </a:rPr>
              <a:t>« </a:t>
            </a:r>
            <a:r>
              <a:rPr lang="fr-FR" sz="1400" i="1" dirty="0">
                <a:latin typeface="Georgia" panose="02040502050405020303" pitchFamily="18" charset="0"/>
              </a:rPr>
              <a:t>protègent l’individu tant contre d’éventuels abus du pouvoir exécutif que contre les excès du pouvoir législatif, alors que les libertés publiques proclamées par la Constitution constituent une protection contre une emprise excessive de l’exécutif. </a:t>
            </a:r>
            <a:r>
              <a:rPr lang="fr-FR" sz="1400" dirty="0">
                <a:latin typeface="Georgia" panose="02040502050405020303" pitchFamily="18" charset="0"/>
              </a:rPr>
              <a:t>» La notion de </a:t>
            </a:r>
            <a:r>
              <a:rPr lang="fr-FR" sz="1400" b="1" dirty="0">
                <a:latin typeface="Georgia" panose="02040502050405020303" pitchFamily="18" charset="0"/>
              </a:rPr>
              <a:t>liberté publique </a:t>
            </a:r>
            <a:r>
              <a:rPr lang="fr-FR" sz="1400" dirty="0">
                <a:latin typeface="Georgia" panose="02040502050405020303" pitchFamily="18" charset="0"/>
              </a:rPr>
              <a:t>a par contre un contenu plus large : elle englobe à la fois les droits de l’homme à valeur constitutionnelle et ceux à valeur législative. </a:t>
            </a:r>
          </a:p>
          <a:p>
            <a:pPr marL="719138" indent="-360363" algn="just">
              <a:spcBef>
                <a:spcPts val="600"/>
              </a:spcBef>
              <a:buClr>
                <a:srgbClr val="C00000"/>
              </a:buClr>
              <a:buFont typeface="Arial" panose="020B0604020202020204" pitchFamily="34" charset="0"/>
              <a:buChar char="•"/>
            </a:pPr>
            <a:r>
              <a:rPr lang="fr-FR" sz="1400" u="sng" dirty="0">
                <a:latin typeface="Georgia" panose="02040502050405020303" pitchFamily="18" charset="0"/>
              </a:rPr>
              <a:t>Conseil d’Etat </a:t>
            </a:r>
            <a:r>
              <a:rPr lang="fr-FR" sz="1400" dirty="0">
                <a:latin typeface="Georgia" panose="02040502050405020303" pitchFamily="18" charset="0"/>
              </a:rPr>
              <a:t>: « </a:t>
            </a:r>
            <a:r>
              <a:rPr lang="fr-FR" sz="1400" i="1" dirty="0">
                <a:latin typeface="Georgia" panose="02040502050405020303" pitchFamily="18" charset="0"/>
              </a:rPr>
              <a:t>les valeurs fondamentales figurant dans une Constitution doivent dès lors être </a:t>
            </a:r>
            <a:r>
              <a:rPr lang="fr-FR" sz="1400" b="1" i="1" dirty="0">
                <a:latin typeface="Georgia" panose="02040502050405020303" pitchFamily="18" charset="0"/>
              </a:rPr>
              <a:t>libellées de manière telle </a:t>
            </a:r>
            <a:r>
              <a:rPr lang="fr-FR" sz="1400" i="1" dirty="0">
                <a:latin typeface="Georgia" panose="02040502050405020303" pitchFamily="18" charset="0"/>
              </a:rPr>
              <a:t>que le juge constitutionnel y </a:t>
            </a:r>
            <a:r>
              <a:rPr lang="fr-FR" sz="1400" b="1" i="1" dirty="0">
                <a:latin typeface="Georgia" panose="02040502050405020303" pitchFamily="18" charset="0"/>
              </a:rPr>
              <a:t>trouve des concepts juridiques aussi clairs et cohérents que possible</a:t>
            </a:r>
            <a:r>
              <a:rPr lang="fr-FR" sz="1400" i="1" dirty="0">
                <a:latin typeface="Georgia" panose="02040502050405020303" pitchFamily="18" charset="0"/>
              </a:rPr>
              <a:t>. Il ne s’agit pas seulement d’inscrire dans la Constitution des idées, encore faut-il que ces idées qui ont obtenu un consensus politique soient exprimées de manière à </a:t>
            </a:r>
            <a:r>
              <a:rPr lang="fr-FR" sz="1400" b="1" i="1" dirty="0">
                <a:latin typeface="Georgia" panose="02040502050405020303" pitchFamily="18" charset="0"/>
              </a:rPr>
              <a:t>correspondre à des concepts juridiques suffisamment précis </a:t>
            </a:r>
            <a:r>
              <a:rPr lang="fr-FR" sz="1400" i="1" dirty="0">
                <a:latin typeface="Georgia" panose="02040502050405020303" pitchFamily="18" charset="0"/>
              </a:rPr>
              <a:t>pour être adoptés par le Constituant » </a:t>
            </a:r>
            <a:r>
              <a:rPr lang="fr-FR" sz="1400" dirty="0">
                <a:latin typeface="Georgia" panose="02040502050405020303" pitchFamily="18" charset="0"/>
              </a:rPr>
              <a:t>[…]</a:t>
            </a:r>
            <a:r>
              <a:rPr lang="fr-FR" sz="1400" i="1" dirty="0">
                <a:latin typeface="Georgia" panose="02040502050405020303" pitchFamily="18" charset="0"/>
              </a:rPr>
              <a:t> « On peut a posteriori regretter que le Constituant n’ait pas procédé à une reformulation des droits fondamentaux avant de munir la Constitution d’une Cour constitutionnelle</a:t>
            </a:r>
            <a:r>
              <a:rPr lang="fr-FR" sz="1400" dirty="0">
                <a:latin typeface="Georgia" panose="02040502050405020303" pitchFamily="18" charset="0"/>
              </a:rPr>
              <a:t> »</a:t>
            </a:r>
            <a:endParaRPr lang="fr-FR" sz="1400" dirty="0">
              <a:latin typeface="Georgia" panose="02040502050405020303" pitchFamily="18" charset="0"/>
              <a:ea typeface="Cambria" panose="02040503050406030204" pitchFamily="18" charset="0"/>
            </a:endParaRPr>
          </a:p>
          <a:p>
            <a:pPr marL="285750" indent="-285750" algn="just">
              <a:spcBef>
                <a:spcPts val="600"/>
              </a:spcBef>
              <a:buClr>
                <a:srgbClr val="C00000"/>
              </a:buClr>
              <a:buFont typeface="Wingdings" panose="05000000000000000000" pitchFamily="2" charset="2"/>
              <a:buChar char="Ø"/>
            </a:pPr>
            <a:endParaRPr lang="fr-FR" sz="1400" dirty="0">
              <a:latin typeface="Georgia" panose="02040502050405020303" pitchFamily="18" charset="0"/>
              <a:ea typeface="Cambria" panose="02040503050406030204" pitchFamily="18" charset="0"/>
            </a:endParaRPr>
          </a:p>
          <a:p>
            <a:pPr marL="285750" indent="-285750" algn="just">
              <a:spcBef>
                <a:spcPts val="600"/>
              </a:spcBef>
              <a:buClr>
                <a:srgbClr val="C00000"/>
              </a:buClr>
              <a:buFont typeface="Wingdings" panose="05000000000000000000" pitchFamily="2" charset="2"/>
              <a:buChar char="Ø"/>
            </a:pPr>
            <a:endParaRPr lang="fr-FR" sz="1400" dirty="0">
              <a:latin typeface="Georgia" panose="02040502050405020303" pitchFamily="18" charset="0"/>
              <a:ea typeface="Cambria" panose="02040503050406030204" pitchFamily="18" charset="0"/>
            </a:endParaRPr>
          </a:p>
          <a:p>
            <a:pPr marL="285750" indent="-285750" algn="just">
              <a:spcBef>
                <a:spcPts val="600"/>
              </a:spcBef>
              <a:buClr>
                <a:srgbClr val="C00000"/>
              </a:buClr>
              <a:buFont typeface="Wingdings" panose="05000000000000000000" pitchFamily="2" charset="2"/>
              <a:buChar char="Ø"/>
            </a:pPr>
            <a:endParaRPr lang="fr-FR" sz="1400" dirty="0">
              <a:latin typeface="Georgia" panose="02040502050405020303" pitchFamily="18" charset="0"/>
              <a:ea typeface="Cambria" panose="02040503050406030204" pitchFamily="18" charset="0"/>
            </a:endParaRPr>
          </a:p>
          <a:p>
            <a:pPr marL="285750" indent="-285750" algn="just">
              <a:spcBef>
                <a:spcPts val="600"/>
              </a:spcBef>
              <a:buClr>
                <a:srgbClr val="C00000"/>
              </a:buClr>
              <a:buFont typeface="Wingdings" panose="05000000000000000000" pitchFamily="2" charset="2"/>
              <a:buChar char="Ø"/>
            </a:pPr>
            <a:endParaRPr lang="fr-LU" sz="1400" dirty="0">
              <a:latin typeface="Georgia" panose="02040502050405020303" pitchFamily="18" charset="0"/>
              <a:ea typeface="Cambria" panose="02040503050406030204" pitchFamily="18" charset="0"/>
            </a:endParaRPr>
          </a:p>
        </p:txBody>
      </p:sp>
    </p:spTree>
    <p:extLst>
      <p:ext uri="{BB962C8B-B14F-4D97-AF65-F5344CB8AC3E}">
        <p14:creationId xmlns:p14="http://schemas.microsoft.com/office/powerpoint/2010/main" val="238671496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9A65C1-807E-4426-A9B0-A341B2D6698A}"/>
              </a:ext>
            </a:extLst>
          </p:cNvPr>
          <p:cNvSpPr/>
          <p:nvPr/>
        </p:nvSpPr>
        <p:spPr>
          <a:xfrm>
            <a:off x="0" y="5665471"/>
            <a:ext cx="12192000"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a:extLst>
              <a:ext uri="{FF2B5EF4-FFF2-40B4-BE49-F238E27FC236}">
                <a16:creationId xmlns:a16="http://schemas.microsoft.com/office/drawing/2014/main" id="{D4A25645-93F9-488B-A952-0BC6C1111020}"/>
              </a:ext>
            </a:extLst>
          </p:cNvPr>
          <p:cNvSpPr/>
          <p:nvPr/>
        </p:nvSpPr>
        <p:spPr>
          <a:xfrm>
            <a:off x="393700" y="0"/>
            <a:ext cx="444500" cy="6858000"/>
          </a:xfrm>
          <a:prstGeom prst="rect">
            <a:avLst/>
          </a:prstGeom>
          <a:solidFill>
            <a:srgbClr val="DC3C3C"/>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3300"/>
              </a:solidFill>
            </a:endParaRPr>
          </a:p>
        </p:txBody>
      </p:sp>
      <p:sp>
        <p:nvSpPr>
          <p:cNvPr id="6" name="Rectangle 5">
            <a:extLst>
              <a:ext uri="{FF2B5EF4-FFF2-40B4-BE49-F238E27FC236}">
                <a16:creationId xmlns:a16="http://schemas.microsoft.com/office/drawing/2014/main" id="{00268578-8A6E-440D-8EF1-239247CBF2BB}"/>
              </a:ext>
            </a:extLst>
          </p:cNvPr>
          <p:cNvSpPr/>
          <p:nvPr/>
        </p:nvSpPr>
        <p:spPr>
          <a:xfrm>
            <a:off x="0" y="5778500"/>
            <a:ext cx="12192000" cy="127000"/>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7" name="Image 6">
            <a:extLst>
              <a:ext uri="{FF2B5EF4-FFF2-40B4-BE49-F238E27FC236}">
                <a16:creationId xmlns:a16="http://schemas.microsoft.com/office/drawing/2014/main" id="{AD3C961B-4732-4F68-AD53-3301BBE01AD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781550" y="6245555"/>
            <a:ext cx="2809286" cy="229540"/>
          </a:xfrm>
          <a:prstGeom prst="rect">
            <a:avLst/>
          </a:prstGeom>
        </p:spPr>
      </p:pic>
      <p:sp>
        <p:nvSpPr>
          <p:cNvPr id="9" name="ZoneTexte 8">
            <a:extLst>
              <a:ext uri="{FF2B5EF4-FFF2-40B4-BE49-F238E27FC236}">
                <a16:creationId xmlns:a16="http://schemas.microsoft.com/office/drawing/2014/main" id="{433E71ED-E28C-48B6-ABD5-E7C14B20017E}"/>
              </a:ext>
            </a:extLst>
          </p:cNvPr>
          <p:cNvSpPr txBox="1"/>
          <p:nvPr/>
        </p:nvSpPr>
        <p:spPr>
          <a:xfrm>
            <a:off x="1231900" y="1782395"/>
            <a:ext cx="10566400" cy="3293209"/>
          </a:xfrm>
          <a:prstGeom prst="rect">
            <a:avLst/>
          </a:prstGeom>
          <a:noFill/>
        </p:spPr>
        <p:txBody>
          <a:bodyPr wrap="square">
            <a:spAutoFit/>
          </a:bodyPr>
          <a:lstStyle/>
          <a:p>
            <a:pPr marL="285750" indent="-285750" algn="just">
              <a:spcBef>
                <a:spcPts val="600"/>
              </a:spcBef>
              <a:buClr>
                <a:srgbClr val="C00000"/>
              </a:buClr>
              <a:buFont typeface="Wingdings" panose="05000000000000000000" pitchFamily="2" charset="2"/>
              <a:buChar char="Ø"/>
            </a:pPr>
            <a:r>
              <a:rPr lang="fr-FR" sz="1600" dirty="0">
                <a:latin typeface="Georgia" panose="02040502050405020303" pitchFamily="18" charset="0"/>
                <a:ea typeface="Cambria" panose="02040503050406030204" pitchFamily="18" charset="0"/>
              </a:rPr>
              <a:t>Chapitre II « Des libertés publiques et des droits fondamentaux »</a:t>
            </a:r>
          </a:p>
          <a:p>
            <a:pPr marL="719138" indent="-360363" algn="just">
              <a:spcBef>
                <a:spcPts val="600"/>
              </a:spcBef>
              <a:buClr>
                <a:srgbClr val="C00000"/>
              </a:buClr>
              <a:buFont typeface="Arial" panose="020B0604020202020204" pitchFamily="34" charset="0"/>
              <a:buChar char="•"/>
            </a:pPr>
            <a:r>
              <a:rPr lang="fr-FR" sz="1400" u="sng" dirty="0">
                <a:latin typeface="Georgia" panose="02040502050405020303" pitchFamily="18" charset="0"/>
                <a:ea typeface="Cambria" panose="02040503050406030204" pitchFamily="18" charset="0"/>
              </a:rPr>
              <a:t>art. 10bis</a:t>
            </a:r>
            <a:r>
              <a:rPr lang="fr-FR" sz="1400" dirty="0">
                <a:latin typeface="Georgia" panose="02040502050405020303" pitchFamily="18" charset="0"/>
                <a:ea typeface="Cambria" panose="02040503050406030204" pitchFamily="18" charset="0"/>
              </a:rPr>
              <a:t> : principe d’égalité devant la loi </a:t>
            </a:r>
          </a:p>
          <a:p>
            <a:pPr marL="719138" indent="-360363" algn="just">
              <a:spcBef>
                <a:spcPts val="600"/>
              </a:spcBef>
              <a:buClr>
                <a:srgbClr val="C00000"/>
              </a:buClr>
              <a:buFont typeface="Arial" panose="020B0604020202020204" pitchFamily="34" charset="0"/>
              <a:buChar char="•"/>
            </a:pPr>
            <a:r>
              <a:rPr lang="fr-FR" sz="1400" u="sng" dirty="0">
                <a:latin typeface="Georgia" panose="02040502050405020303" pitchFamily="18" charset="0"/>
                <a:ea typeface="Cambria" panose="02040503050406030204" pitchFamily="18" charset="0"/>
              </a:rPr>
              <a:t>art. 11 </a:t>
            </a:r>
            <a:r>
              <a:rPr lang="fr-FR" sz="1400" dirty="0">
                <a:latin typeface="Georgia" panose="02040502050405020303" pitchFamily="18" charset="0"/>
                <a:ea typeface="Cambria" panose="02040503050406030204" pitchFamily="18" charset="0"/>
              </a:rPr>
              <a:t>: (1) « </a:t>
            </a:r>
            <a:r>
              <a:rPr lang="fr-FR" sz="1400" i="1" dirty="0">
                <a:latin typeface="Georgia" panose="02040502050405020303" pitchFamily="18" charset="0"/>
                <a:ea typeface="Cambria" panose="02040503050406030204" pitchFamily="18" charset="0"/>
              </a:rPr>
              <a:t>l’Etat garantit les droits naturels de la personne humaine et de la famille.</a:t>
            </a:r>
            <a:r>
              <a:rPr lang="fr-FR" sz="1400" dirty="0">
                <a:latin typeface="Georgia" panose="02040502050405020303" pitchFamily="18" charset="0"/>
                <a:ea typeface="Cambria" panose="02040503050406030204" pitchFamily="18" charset="0"/>
              </a:rPr>
              <a:t> »</a:t>
            </a:r>
            <a:endParaRPr lang="fr-FR" sz="1400" i="1" dirty="0">
              <a:latin typeface="Georgia" panose="02040502050405020303" pitchFamily="18" charset="0"/>
              <a:ea typeface="Cambria" panose="02040503050406030204" pitchFamily="18" charset="0"/>
            </a:endParaRPr>
          </a:p>
          <a:p>
            <a:pPr marL="719138" indent="-360363" algn="just">
              <a:spcBef>
                <a:spcPts val="600"/>
              </a:spcBef>
              <a:buClr>
                <a:srgbClr val="C00000"/>
              </a:buClr>
              <a:buFont typeface="Arial" panose="020B0604020202020204" pitchFamily="34" charset="0"/>
              <a:buChar char="•"/>
            </a:pPr>
            <a:r>
              <a:rPr lang="fr-FR" sz="1400" u="sng" dirty="0">
                <a:latin typeface="Georgia" panose="02040502050405020303" pitchFamily="18" charset="0"/>
                <a:ea typeface="Cambria" panose="02040503050406030204" pitchFamily="18" charset="0"/>
              </a:rPr>
              <a:t>art. 11 </a:t>
            </a:r>
            <a:r>
              <a:rPr lang="fr-FR" sz="1400" dirty="0">
                <a:latin typeface="Georgia" panose="02040502050405020303" pitchFamily="18" charset="0"/>
                <a:ea typeface="Cambria" panose="02040503050406030204" pitchFamily="18" charset="0"/>
              </a:rPr>
              <a:t>: (3) « </a:t>
            </a:r>
            <a:r>
              <a:rPr lang="fr-FR" sz="1400" i="1" dirty="0">
                <a:latin typeface="Georgia" panose="02040502050405020303" pitchFamily="18" charset="0"/>
                <a:ea typeface="Cambria" panose="02040503050406030204" pitchFamily="18" charset="0"/>
              </a:rPr>
              <a:t>l’Etat garantit la protection de la vie privée. </a:t>
            </a:r>
            <a:r>
              <a:rPr lang="fr-FR" sz="1400" dirty="0">
                <a:latin typeface="Georgia" panose="02040502050405020303" pitchFamily="18" charset="0"/>
                <a:ea typeface="Cambria" panose="02040503050406030204" pitchFamily="18" charset="0"/>
              </a:rPr>
              <a:t>»</a:t>
            </a:r>
            <a:r>
              <a:rPr lang="fr-FR" sz="1400" i="1" dirty="0">
                <a:latin typeface="Georgia" panose="02040502050405020303" pitchFamily="18" charset="0"/>
                <a:ea typeface="Cambria" panose="02040503050406030204" pitchFamily="18" charset="0"/>
              </a:rPr>
              <a:t>  </a:t>
            </a:r>
          </a:p>
          <a:p>
            <a:pPr marL="719138" indent="-360363" algn="just">
              <a:spcBef>
                <a:spcPts val="600"/>
              </a:spcBef>
              <a:buClr>
                <a:srgbClr val="C00000"/>
              </a:buClr>
              <a:buFont typeface="Arial" panose="020B0604020202020204" pitchFamily="34" charset="0"/>
              <a:buChar char="•"/>
            </a:pPr>
            <a:r>
              <a:rPr lang="fr-FR" sz="1400" b="1" u="sng" dirty="0">
                <a:latin typeface="Georgia" panose="02040502050405020303" pitchFamily="18" charset="0"/>
                <a:ea typeface="Cambria" panose="02040503050406030204" pitchFamily="18" charset="0"/>
              </a:rPr>
              <a:t>art. 12</a:t>
            </a:r>
            <a:r>
              <a:rPr lang="fr-FR" sz="1400" b="1" dirty="0">
                <a:latin typeface="Georgia" panose="02040502050405020303" pitchFamily="18" charset="0"/>
                <a:ea typeface="Cambria" panose="02040503050406030204" pitchFamily="18" charset="0"/>
              </a:rPr>
              <a:t> : « </a:t>
            </a:r>
            <a:r>
              <a:rPr lang="fr-FR" sz="1400" b="1" i="1" dirty="0">
                <a:latin typeface="Georgia" panose="02040502050405020303" pitchFamily="18" charset="0"/>
                <a:ea typeface="Cambria" panose="02040503050406030204" pitchFamily="18" charset="0"/>
              </a:rPr>
              <a:t>La liberté individuelle est garantie – Nul ne peut être poursuivi que dans les cas prévus par la loi et dans la forme qu’elle prescrit. - Nul ne peut être arrêté ou placé que dans les cas prévus par la loi et dans la forme qu’elle prescrit. - Hors le cas de flagrant délit, nul ne peut être arrêté qu’en vertu de l’ordonnance motivée du juge, qui doit être signifiée au moment de l’arrestation, ou au plus tard dans les vingt-quatre heures. - Toute personne doit être informée sans délai des moyens de recours légaux dont elle dispose pour recouvrer sa liberté.»</a:t>
            </a:r>
          </a:p>
          <a:p>
            <a:pPr marL="719138" indent="-360363" algn="just">
              <a:spcBef>
                <a:spcPts val="600"/>
              </a:spcBef>
              <a:buClr>
                <a:srgbClr val="C00000"/>
              </a:buClr>
              <a:buFont typeface="Arial" panose="020B0604020202020204" pitchFamily="34" charset="0"/>
              <a:buChar char="•"/>
            </a:pPr>
            <a:r>
              <a:rPr lang="fr-FR" sz="1400" b="1" u="sng" dirty="0">
                <a:latin typeface="Georgia" panose="02040502050405020303" pitchFamily="18" charset="0"/>
                <a:ea typeface="Cambria" panose="02040503050406030204" pitchFamily="18" charset="0"/>
              </a:rPr>
              <a:t>art. 14</a:t>
            </a:r>
            <a:r>
              <a:rPr lang="fr-FR" sz="1400" b="1" dirty="0">
                <a:latin typeface="Georgia" panose="02040502050405020303" pitchFamily="18" charset="0"/>
                <a:ea typeface="Cambria" panose="02040503050406030204" pitchFamily="18" charset="0"/>
              </a:rPr>
              <a:t> : « </a:t>
            </a:r>
            <a:r>
              <a:rPr lang="fr-FR" sz="1400" b="1" i="1" dirty="0">
                <a:latin typeface="Georgia" panose="02040502050405020303" pitchFamily="18" charset="0"/>
                <a:ea typeface="Cambria" panose="02040503050406030204" pitchFamily="18" charset="0"/>
              </a:rPr>
              <a:t>Nulle peine ne peut être établie ni appliquée qu’en vertu de la loi.</a:t>
            </a:r>
            <a:r>
              <a:rPr lang="fr-FR" sz="1400" b="1" dirty="0">
                <a:latin typeface="Georgia" panose="02040502050405020303" pitchFamily="18" charset="0"/>
                <a:ea typeface="Cambria" panose="02040503050406030204" pitchFamily="18" charset="0"/>
              </a:rPr>
              <a:t> »</a:t>
            </a:r>
          </a:p>
          <a:p>
            <a:pPr marL="285750" indent="-285750" algn="just">
              <a:spcBef>
                <a:spcPts val="600"/>
              </a:spcBef>
              <a:buClr>
                <a:srgbClr val="C00000"/>
              </a:buClr>
              <a:buFont typeface="Wingdings" panose="05000000000000000000" pitchFamily="2" charset="2"/>
              <a:buChar char="Ø"/>
            </a:pPr>
            <a:endParaRPr lang="fr-LU" sz="2400" dirty="0">
              <a:latin typeface="Georgia" panose="02040502050405020303" pitchFamily="18" charset="0"/>
              <a:ea typeface="Cambria" panose="02040503050406030204" pitchFamily="18" charset="0"/>
            </a:endParaRPr>
          </a:p>
        </p:txBody>
      </p:sp>
      <p:sp>
        <p:nvSpPr>
          <p:cNvPr id="10" name="ZoneTexte 9">
            <a:extLst>
              <a:ext uri="{FF2B5EF4-FFF2-40B4-BE49-F238E27FC236}">
                <a16:creationId xmlns:a16="http://schemas.microsoft.com/office/drawing/2014/main" id="{9FD4B55E-A425-4C1A-9204-DC056D55D832}"/>
              </a:ext>
            </a:extLst>
          </p:cNvPr>
          <p:cNvSpPr txBox="1"/>
          <p:nvPr/>
        </p:nvSpPr>
        <p:spPr>
          <a:xfrm>
            <a:off x="1231900" y="368300"/>
            <a:ext cx="10566400" cy="1107996"/>
          </a:xfrm>
          <a:prstGeom prst="rect">
            <a:avLst/>
          </a:prstGeom>
          <a:noFill/>
        </p:spPr>
        <p:txBody>
          <a:bodyPr wrap="square" rtlCol="0">
            <a:spAutoFit/>
          </a:bodyPr>
          <a:lstStyle/>
          <a:p>
            <a:pPr algn="just">
              <a:spcBef>
                <a:spcPts val="600"/>
              </a:spcBef>
            </a:pPr>
            <a:r>
              <a:rPr lang="fr-LU" sz="2000" b="1" cap="all" dirty="0">
                <a:latin typeface="Georgia" panose="02040502050405020303" pitchFamily="18" charset="0"/>
              </a:rPr>
              <a:t>1. La constitutionnalisation textuelle du droit pénal</a:t>
            </a:r>
          </a:p>
          <a:p>
            <a:pPr marL="271463" algn="just">
              <a:spcBef>
                <a:spcPts val="600"/>
              </a:spcBef>
            </a:pPr>
            <a:r>
              <a:rPr lang="fr-LU" sz="1600" b="1" cap="all" dirty="0">
                <a:latin typeface="Georgia" panose="02040502050405020303" pitchFamily="18" charset="0"/>
              </a:rPr>
              <a:t>1. 1. un intérêt certain pour la matière pénale</a:t>
            </a:r>
          </a:p>
          <a:p>
            <a:pPr algn="just">
              <a:spcBef>
                <a:spcPts val="600"/>
              </a:spcBef>
            </a:pPr>
            <a:endParaRPr lang="fr-LU" sz="2000" b="1" cap="all" dirty="0">
              <a:latin typeface="Georgia" panose="02040502050405020303" pitchFamily="18" charset="0"/>
            </a:endParaRPr>
          </a:p>
        </p:txBody>
      </p:sp>
    </p:spTree>
    <p:extLst>
      <p:ext uri="{BB962C8B-B14F-4D97-AF65-F5344CB8AC3E}">
        <p14:creationId xmlns:p14="http://schemas.microsoft.com/office/powerpoint/2010/main" val="190184671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9A65C1-807E-4426-A9B0-A341B2D6698A}"/>
              </a:ext>
            </a:extLst>
          </p:cNvPr>
          <p:cNvSpPr/>
          <p:nvPr/>
        </p:nvSpPr>
        <p:spPr>
          <a:xfrm>
            <a:off x="0" y="5665471"/>
            <a:ext cx="12192000"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a:extLst>
              <a:ext uri="{FF2B5EF4-FFF2-40B4-BE49-F238E27FC236}">
                <a16:creationId xmlns:a16="http://schemas.microsoft.com/office/drawing/2014/main" id="{D4A25645-93F9-488B-A952-0BC6C1111020}"/>
              </a:ext>
            </a:extLst>
          </p:cNvPr>
          <p:cNvSpPr/>
          <p:nvPr/>
        </p:nvSpPr>
        <p:spPr>
          <a:xfrm>
            <a:off x="393700" y="0"/>
            <a:ext cx="444500" cy="6858000"/>
          </a:xfrm>
          <a:prstGeom prst="rect">
            <a:avLst/>
          </a:prstGeom>
          <a:solidFill>
            <a:srgbClr val="DC3C3C"/>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3300"/>
              </a:solidFill>
            </a:endParaRPr>
          </a:p>
        </p:txBody>
      </p:sp>
      <p:sp>
        <p:nvSpPr>
          <p:cNvPr id="6" name="Rectangle 5">
            <a:extLst>
              <a:ext uri="{FF2B5EF4-FFF2-40B4-BE49-F238E27FC236}">
                <a16:creationId xmlns:a16="http://schemas.microsoft.com/office/drawing/2014/main" id="{00268578-8A6E-440D-8EF1-239247CBF2BB}"/>
              </a:ext>
            </a:extLst>
          </p:cNvPr>
          <p:cNvSpPr/>
          <p:nvPr/>
        </p:nvSpPr>
        <p:spPr>
          <a:xfrm>
            <a:off x="0" y="5778500"/>
            <a:ext cx="12192000" cy="127000"/>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7" name="Image 6">
            <a:extLst>
              <a:ext uri="{FF2B5EF4-FFF2-40B4-BE49-F238E27FC236}">
                <a16:creationId xmlns:a16="http://schemas.microsoft.com/office/drawing/2014/main" id="{AD3C961B-4732-4F68-AD53-3301BBE01AD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781550" y="6245555"/>
            <a:ext cx="2809286" cy="229540"/>
          </a:xfrm>
          <a:prstGeom prst="rect">
            <a:avLst/>
          </a:prstGeom>
        </p:spPr>
      </p:pic>
      <p:sp>
        <p:nvSpPr>
          <p:cNvPr id="11" name="ZoneTexte 10">
            <a:extLst>
              <a:ext uri="{FF2B5EF4-FFF2-40B4-BE49-F238E27FC236}">
                <a16:creationId xmlns:a16="http://schemas.microsoft.com/office/drawing/2014/main" id="{EA9F57B3-B48E-43A7-AC1D-802AD2F48F5C}"/>
              </a:ext>
            </a:extLst>
          </p:cNvPr>
          <p:cNvSpPr txBox="1"/>
          <p:nvPr/>
        </p:nvSpPr>
        <p:spPr>
          <a:xfrm>
            <a:off x="1231900" y="368300"/>
            <a:ext cx="10566400" cy="129266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600"/>
              </a:spcBef>
              <a:spcAft>
                <a:spcPts val="0"/>
              </a:spcAft>
              <a:buClrTx/>
              <a:buSzTx/>
              <a:buFontTx/>
              <a:buNone/>
              <a:tabLst/>
              <a:defRPr/>
            </a:pPr>
            <a:r>
              <a:rPr kumimoji="0" lang="fr-LU" sz="2000" b="1" i="0" u="none" strike="noStrike" kern="1200" cap="all" spc="0" normalizeH="0" baseline="0" noProof="0" dirty="0">
                <a:ln>
                  <a:noFill/>
                </a:ln>
                <a:solidFill>
                  <a:prstClr val="black"/>
                </a:solidFill>
                <a:effectLst/>
                <a:uLnTx/>
                <a:uFillTx/>
                <a:latin typeface="Georgia" panose="02040502050405020303" pitchFamily="18" charset="0"/>
                <a:ea typeface="+mn-ea"/>
                <a:cs typeface="+mn-cs"/>
              </a:rPr>
              <a:t>1. La constitutionnalisation textuelle du droit pénal</a:t>
            </a:r>
          </a:p>
          <a:p>
            <a:pPr marL="271463" algn="just">
              <a:spcBef>
                <a:spcPts val="600"/>
              </a:spcBef>
            </a:pPr>
            <a:r>
              <a:rPr lang="fr-LU" sz="1600" b="1" cap="all" dirty="0">
                <a:latin typeface="Georgia" panose="02040502050405020303" pitchFamily="18" charset="0"/>
              </a:rPr>
              <a:t>1. 1. un intérêt certain pour la matière pénale</a:t>
            </a:r>
          </a:p>
          <a:p>
            <a:pPr algn="just">
              <a:spcBef>
                <a:spcPts val="600"/>
              </a:spcBef>
            </a:pPr>
            <a:endParaRPr lang="fr-LU" sz="3200" b="1" cap="all" dirty="0">
              <a:latin typeface="Cambria" panose="02040503050406030204" pitchFamily="18" charset="0"/>
            </a:endParaRPr>
          </a:p>
        </p:txBody>
      </p:sp>
      <p:sp>
        <p:nvSpPr>
          <p:cNvPr id="9" name="ZoneTexte 8">
            <a:extLst>
              <a:ext uri="{FF2B5EF4-FFF2-40B4-BE49-F238E27FC236}">
                <a16:creationId xmlns:a16="http://schemas.microsoft.com/office/drawing/2014/main" id="{433E71ED-E28C-48B6-ABD5-E7C14B20017E}"/>
              </a:ext>
            </a:extLst>
          </p:cNvPr>
          <p:cNvSpPr txBox="1"/>
          <p:nvPr/>
        </p:nvSpPr>
        <p:spPr>
          <a:xfrm>
            <a:off x="1231900" y="2001017"/>
            <a:ext cx="10566400" cy="2477601"/>
          </a:xfrm>
          <a:prstGeom prst="rect">
            <a:avLst/>
          </a:prstGeom>
          <a:noFill/>
        </p:spPr>
        <p:txBody>
          <a:bodyPr wrap="square">
            <a:spAutoFit/>
          </a:bodyPr>
          <a:lstStyle/>
          <a:p>
            <a:pPr marL="285750" indent="-285750" algn="just">
              <a:spcBef>
                <a:spcPts val="600"/>
              </a:spcBef>
              <a:buClr>
                <a:srgbClr val="C00000"/>
              </a:buClr>
              <a:buFont typeface="Wingdings" panose="05000000000000000000" pitchFamily="2" charset="2"/>
              <a:buChar char="Ø"/>
            </a:pPr>
            <a:r>
              <a:rPr lang="fr-FR" sz="1600" dirty="0">
                <a:latin typeface="Georgia" panose="02040502050405020303" pitchFamily="18" charset="0"/>
                <a:ea typeface="Cambria" panose="02040503050406030204" pitchFamily="18" charset="0"/>
              </a:rPr>
              <a:t>Chapitre II « Des libertés publiques et des droits fondamentaux »</a:t>
            </a:r>
          </a:p>
          <a:p>
            <a:pPr marL="719138" indent="-360363" algn="just">
              <a:spcBef>
                <a:spcPts val="600"/>
              </a:spcBef>
              <a:buClr>
                <a:srgbClr val="C00000"/>
              </a:buClr>
              <a:buFont typeface="Arial" panose="020B0604020202020204" pitchFamily="34" charset="0"/>
              <a:buChar char="•"/>
              <a:tabLst>
                <a:tab pos="358775" algn="l"/>
              </a:tabLst>
            </a:pPr>
            <a:r>
              <a:rPr lang="fr-FR" sz="1400" u="sng" dirty="0">
                <a:latin typeface="Georgia" panose="02040502050405020303" pitchFamily="18" charset="0"/>
                <a:ea typeface="Cambria" panose="02040503050406030204" pitchFamily="18" charset="0"/>
              </a:rPr>
              <a:t>art. 15</a:t>
            </a:r>
            <a:r>
              <a:rPr lang="fr-FR" sz="1400" dirty="0">
                <a:latin typeface="Georgia" panose="02040502050405020303" pitchFamily="18" charset="0"/>
                <a:ea typeface="Cambria" panose="02040503050406030204" pitchFamily="18" charset="0"/>
              </a:rPr>
              <a:t> : « </a:t>
            </a:r>
            <a:r>
              <a:rPr lang="fr-FR" sz="1400" i="1" dirty="0">
                <a:latin typeface="Georgia" panose="02040502050405020303" pitchFamily="18" charset="0"/>
                <a:ea typeface="Cambria" panose="02040503050406030204" pitchFamily="18" charset="0"/>
              </a:rPr>
              <a:t>Le domicile est inviolable. Aucune visite domiciliaire ne peut avoir lieu que dans les cas prévus par la loi et dans la forme qu’elle prescrit. </a:t>
            </a:r>
            <a:r>
              <a:rPr lang="fr-FR" sz="1400" dirty="0">
                <a:latin typeface="Georgia" panose="02040502050405020303" pitchFamily="18" charset="0"/>
                <a:ea typeface="Cambria" panose="02040503050406030204" pitchFamily="18" charset="0"/>
              </a:rPr>
              <a:t>»</a:t>
            </a:r>
          </a:p>
          <a:p>
            <a:pPr marL="719138" indent="-360363" algn="just">
              <a:spcBef>
                <a:spcPts val="600"/>
              </a:spcBef>
              <a:buClr>
                <a:srgbClr val="C00000"/>
              </a:buClr>
              <a:buFont typeface="Arial" panose="020B0604020202020204" pitchFamily="34" charset="0"/>
              <a:buChar char="•"/>
              <a:tabLst>
                <a:tab pos="358775" algn="l"/>
              </a:tabLst>
            </a:pPr>
            <a:r>
              <a:rPr lang="fr-FR" sz="1400" b="1" u="sng" dirty="0">
                <a:latin typeface="Georgia" panose="02040502050405020303" pitchFamily="18" charset="0"/>
              </a:rPr>
              <a:t>art. 17</a:t>
            </a:r>
            <a:r>
              <a:rPr lang="fr-FR" sz="1400" b="1" dirty="0">
                <a:latin typeface="Georgia" panose="02040502050405020303" pitchFamily="18" charset="0"/>
              </a:rPr>
              <a:t> : « </a:t>
            </a:r>
            <a:r>
              <a:rPr lang="fr-FR" sz="1400" b="1" i="1" dirty="0">
                <a:latin typeface="Georgia" panose="02040502050405020303" pitchFamily="18" charset="0"/>
              </a:rPr>
              <a:t>La peine de la confiscation des biens ne peut être établie.</a:t>
            </a:r>
            <a:r>
              <a:rPr lang="fr-FR" sz="1400" b="1" dirty="0">
                <a:latin typeface="Georgia" panose="02040502050405020303" pitchFamily="18" charset="0"/>
              </a:rPr>
              <a:t> » </a:t>
            </a:r>
          </a:p>
          <a:p>
            <a:pPr marL="719138" indent="-360363" algn="just">
              <a:spcBef>
                <a:spcPts val="600"/>
              </a:spcBef>
              <a:buClr>
                <a:srgbClr val="C00000"/>
              </a:buClr>
              <a:buFont typeface="Arial" panose="020B0604020202020204" pitchFamily="34" charset="0"/>
              <a:buChar char="•"/>
              <a:tabLst>
                <a:tab pos="358775" algn="l"/>
              </a:tabLst>
            </a:pPr>
            <a:r>
              <a:rPr lang="fr-FR" sz="1400" b="1" u="sng" dirty="0">
                <a:latin typeface="Georgia" panose="02040502050405020303" pitchFamily="18" charset="0"/>
              </a:rPr>
              <a:t>art. 18</a:t>
            </a:r>
            <a:r>
              <a:rPr lang="fr-FR" sz="1400" b="1" dirty="0">
                <a:latin typeface="Georgia" panose="02040502050405020303" pitchFamily="18" charset="0"/>
              </a:rPr>
              <a:t> : « </a:t>
            </a:r>
            <a:r>
              <a:rPr lang="fr-FR" sz="1400" b="1" i="1" dirty="0">
                <a:latin typeface="Georgia" panose="02040502050405020303" pitchFamily="18" charset="0"/>
              </a:rPr>
              <a:t>La peine de mort ne peut être établie</a:t>
            </a:r>
            <a:r>
              <a:rPr lang="fr-FR" sz="1400" b="1" dirty="0">
                <a:latin typeface="Georgia" panose="02040502050405020303" pitchFamily="18" charset="0"/>
              </a:rPr>
              <a:t>.»</a:t>
            </a:r>
            <a:endParaRPr lang="fr-FR" sz="1400" b="1" dirty="0">
              <a:latin typeface="Georgia" panose="02040502050405020303" pitchFamily="18" charset="0"/>
              <a:ea typeface="Cambria" panose="02040503050406030204" pitchFamily="18" charset="0"/>
            </a:endParaRPr>
          </a:p>
          <a:p>
            <a:pPr marL="719138" indent="-360363" algn="just">
              <a:spcBef>
                <a:spcPts val="600"/>
              </a:spcBef>
              <a:buClr>
                <a:srgbClr val="C00000"/>
              </a:buClr>
              <a:buFont typeface="Arial" panose="020B0604020202020204" pitchFamily="34" charset="0"/>
              <a:buChar char="•"/>
              <a:tabLst>
                <a:tab pos="358775" algn="l"/>
              </a:tabLst>
            </a:pPr>
            <a:r>
              <a:rPr lang="fr-FR" sz="1400" u="sng" dirty="0">
                <a:latin typeface="Georgia" panose="02040502050405020303" pitchFamily="18" charset="0"/>
              </a:rPr>
              <a:t>art. 38</a:t>
            </a:r>
            <a:r>
              <a:rPr lang="fr-FR" sz="1400" dirty="0">
                <a:latin typeface="Georgia" panose="02040502050405020303" pitchFamily="18" charset="0"/>
              </a:rPr>
              <a:t> : « </a:t>
            </a:r>
            <a:r>
              <a:rPr lang="fr-FR" sz="1400" i="1" dirty="0">
                <a:latin typeface="Georgia" panose="02040502050405020303" pitchFamily="18" charset="0"/>
              </a:rPr>
              <a:t>Le Grand-Duc a le droit de remettre ou de réduire les peines prononcées par les juges, sauf ce qui est statué relativement aux membres du Gouvernement. </a:t>
            </a:r>
            <a:r>
              <a:rPr lang="fr-FR" sz="1400" dirty="0">
                <a:latin typeface="Georgia" panose="02040502050405020303" pitchFamily="18" charset="0"/>
              </a:rPr>
              <a:t>»</a:t>
            </a:r>
            <a:endParaRPr lang="fr-FR" sz="1400" dirty="0">
              <a:latin typeface="Georgia" panose="02040502050405020303" pitchFamily="18" charset="0"/>
              <a:ea typeface="Cambria" panose="02040503050406030204" pitchFamily="18" charset="0"/>
            </a:endParaRPr>
          </a:p>
          <a:p>
            <a:pPr marL="285750" indent="-285750" algn="just">
              <a:spcBef>
                <a:spcPts val="600"/>
              </a:spcBef>
              <a:buClr>
                <a:srgbClr val="C00000"/>
              </a:buClr>
              <a:buFont typeface="Wingdings" panose="05000000000000000000" pitchFamily="2" charset="2"/>
              <a:buChar char="Ø"/>
            </a:pPr>
            <a:endParaRPr lang="fr-LU" sz="30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41196524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9A65C1-807E-4426-A9B0-A341B2D6698A}"/>
              </a:ext>
            </a:extLst>
          </p:cNvPr>
          <p:cNvSpPr/>
          <p:nvPr/>
        </p:nvSpPr>
        <p:spPr>
          <a:xfrm>
            <a:off x="0" y="5665471"/>
            <a:ext cx="12192000"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a:extLst>
              <a:ext uri="{FF2B5EF4-FFF2-40B4-BE49-F238E27FC236}">
                <a16:creationId xmlns:a16="http://schemas.microsoft.com/office/drawing/2014/main" id="{D4A25645-93F9-488B-A952-0BC6C1111020}"/>
              </a:ext>
            </a:extLst>
          </p:cNvPr>
          <p:cNvSpPr/>
          <p:nvPr/>
        </p:nvSpPr>
        <p:spPr>
          <a:xfrm>
            <a:off x="393700" y="0"/>
            <a:ext cx="444500" cy="6858000"/>
          </a:xfrm>
          <a:prstGeom prst="rect">
            <a:avLst/>
          </a:prstGeom>
          <a:solidFill>
            <a:srgbClr val="DC3C3C"/>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3300"/>
              </a:solidFill>
            </a:endParaRPr>
          </a:p>
        </p:txBody>
      </p:sp>
      <p:sp>
        <p:nvSpPr>
          <p:cNvPr id="6" name="Rectangle 5">
            <a:extLst>
              <a:ext uri="{FF2B5EF4-FFF2-40B4-BE49-F238E27FC236}">
                <a16:creationId xmlns:a16="http://schemas.microsoft.com/office/drawing/2014/main" id="{00268578-8A6E-440D-8EF1-239247CBF2BB}"/>
              </a:ext>
            </a:extLst>
          </p:cNvPr>
          <p:cNvSpPr/>
          <p:nvPr/>
        </p:nvSpPr>
        <p:spPr>
          <a:xfrm>
            <a:off x="0" y="5778500"/>
            <a:ext cx="12192000" cy="127000"/>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7" name="Image 6">
            <a:extLst>
              <a:ext uri="{FF2B5EF4-FFF2-40B4-BE49-F238E27FC236}">
                <a16:creationId xmlns:a16="http://schemas.microsoft.com/office/drawing/2014/main" id="{AD3C961B-4732-4F68-AD53-3301BBE01AD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781550" y="6245555"/>
            <a:ext cx="2809286" cy="229540"/>
          </a:xfrm>
          <a:prstGeom prst="rect">
            <a:avLst/>
          </a:prstGeom>
        </p:spPr>
      </p:pic>
      <p:sp>
        <p:nvSpPr>
          <p:cNvPr id="11" name="ZoneTexte 10">
            <a:extLst>
              <a:ext uri="{FF2B5EF4-FFF2-40B4-BE49-F238E27FC236}">
                <a16:creationId xmlns:a16="http://schemas.microsoft.com/office/drawing/2014/main" id="{EA9F57B3-B48E-43A7-AC1D-802AD2F48F5C}"/>
              </a:ext>
            </a:extLst>
          </p:cNvPr>
          <p:cNvSpPr txBox="1"/>
          <p:nvPr/>
        </p:nvSpPr>
        <p:spPr>
          <a:xfrm>
            <a:off x="1231900" y="368300"/>
            <a:ext cx="10566400" cy="1292662"/>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600"/>
              </a:spcBef>
              <a:spcAft>
                <a:spcPts val="0"/>
              </a:spcAft>
              <a:buClrTx/>
              <a:buSzTx/>
              <a:buFontTx/>
              <a:buNone/>
              <a:tabLst/>
              <a:defRPr/>
            </a:pPr>
            <a:r>
              <a:rPr kumimoji="0" lang="fr-LU" sz="2000" b="1" i="0" u="none" strike="noStrike" kern="1200" cap="all" spc="0" normalizeH="0" baseline="0" noProof="0" dirty="0">
                <a:ln>
                  <a:noFill/>
                </a:ln>
                <a:solidFill>
                  <a:prstClr val="black"/>
                </a:solidFill>
                <a:effectLst/>
                <a:uLnTx/>
                <a:uFillTx/>
                <a:latin typeface="Georgia" panose="02040502050405020303" pitchFamily="18" charset="0"/>
                <a:ea typeface="+mn-ea"/>
                <a:cs typeface="+mn-cs"/>
              </a:rPr>
              <a:t>1. La constitutionnalisation textuelle du droit pénal</a:t>
            </a:r>
          </a:p>
          <a:p>
            <a:pPr marL="806450" marR="0" lvl="0" indent="-534988" algn="just" defTabSz="914400" rtl="0" eaLnBrk="1" fontAlgn="auto" latinLnBrk="0" hangingPunct="1">
              <a:lnSpc>
                <a:spcPct val="100000"/>
              </a:lnSpc>
              <a:spcBef>
                <a:spcPts val="600"/>
              </a:spcBef>
              <a:spcAft>
                <a:spcPts val="0"/>
              </a:spcAft>
              <a:buClrTx/>
              <a:buSzTx/>
              <a:buFontTx/>
              <a:buNone/>
              <a:tabLst/>
              <a:defRPr/>
            </a:pPr>
            <a:r>
              <a:rPr kumimoji="0" lang="fr-LU" sz="1600" b="1" i="0" u="none" strike="noStrike" kern="1200" cap="all" spc="0" normalizeH="0" baseline="0" noProof="0" dirty="0">
                <a:ln>
                  <a:noFill/>
                </a:ln>
                <a:solidFill>
                  <a:prstClr val="black"/>
                </a:solidFill>
                <a:effectLst/>
                <a:uLnTx/>
                <a:uFillTx/>
                <a:latin typeface="Georgia" panose="02040502050405020303" pitchFamily="18" charset="0"/>
                <a:ea typeface="+mn-ea"/>
                <a:cs typeface="+mn-cs"/>
              </a:rPr>
              <a:t>1.2. un intérêt accentué </a:t>
            </a:r>
            <a:r>
              <a:rPr lang="fr-LU" sz="1600" b="1" cap="all" dirty="0">
                <a:solidFill>
                  <a:prstClr val="black"/>
                </a:solidFill>
                <a:latin typeface="Georgia" panose="02040502050405020303" pitchFamily="18" charset="0"/>
              </a:rPr>
              <a:t>par les récents projets de réforme </a:t>
            </a:r>
            <a:endParaRPr kumimoji="0" lang="fr-LU" sz="1600" b="1" i="0" u="none" strike="noStrike" kern="1200" cap="all" spc="0" normalizeH="0" baseline="0" noProof="0" dirty="0">
              <a:ln>
                <a:noFill/>
              </a:ln>
              <a:solidFill>
                <a:prstClr val="black"/>
              </a:solidFill>
              <a:effectLst/>
              <a:uLnTx/>
              <a:uFillTx/>
              <a:latin typeface="Georgia" panose="02040502050405020303" pitchFamily="18" charset="0"/>
              <a:ea typeface="+mn-ea"/>
              <a:cs typeface="+mn-cs"/>
            </a:endParaRPr>
          </a:p>
          <a:p>
            <a:pPr algn="just">
              <a:spcBef>
                <a:spcPts val="600"/>
              </a:spcBef>
            </a:pPr>
            <a:endParaRPr lang="fr-LU" sz="3200" b="1" cap="all" dirty="0">
              <a:latin typeface="Cambria" panose="02040503050406030204" pitchFamily="18" charset="0"/>
            </a:endParaRPr>
          </a:p>
        </p:txBody>
      </p:sp>
      <p:sp>
        <p:nvSpPr>
          <p:cNvPr id="9" name="ZoneTexte 8">
            <a:extLst>
              <a:ext uri="{FF2B5EF4-FFF2-40B4-BE49-F238E27FC236}">
                <a16:creationId xmlns:a16="http://schemas.microsoft.com/office/drawing/2014/main" id="{433E71ED-E28C-48B6-ABD5-E7C14B20017E}"/>
              </a:ext>
            </a:extLst>
          </p:cNvPr>
          <p:cNvSpPr txBox="1"/>
          <p:nvPr/>
        </p:nvSpPr>
        <p:spPr>
          <a:xfrm>
            <a:off x="1231900" y="2436420"/>
            <a:ext cx="10566400" cy="2015936"/>
          </a:xfrm>
          <a:prstGeom prst="rect">
            <a:avLst/>
          </a:prstGeom>
          <a:noFill/>
        </p:spPr>
        <p:txBody>
          <a:bodyPr wrap="square">
            <a:spAutoFit/>
          </a:bodyPr>
          <a:lstStyle/>
          <a:p>
            <a:pPr marL="285750" indent="-285750" algn="just">
              <a:spcBef>
                <a:spcPts val="600"/>
              </a:spcBef>
              <a:buClr>
                <a:srgbClr val="C00000"/>
              </a:buClr>
              <a:buFont typeface="Wingdings" panose="05000000000000000000" pitchFamily="2" charset="2"/>
              <a:buChar char="Ø"/>
            </a:pPr>
            <a:r>
              <a:rPr lang="fr-FR" sz="1600" dirty="0">
                <a:latin typeface="Georgia" panose="02040502050405020303" pitchFamily="18" charset="0"/>
                <a:ea typeface="Cambria" panose="02040503050406030204" pitchFamily="18" charset="0"/>
              </a:rPr>
              <a:t>Projet de révision n° 7755 </a:t>
            </a:r>
            <a:r>
              <a:rPr lang="fr-FR" sz="1600" dirty="0">
                <a:latin typeface="Georgia" panose="02040502050405020303" pitchFamily="18" charset="0"/>
              </a:rPr>
              <a:t>« Chapitre II. – Des droits et libertés - Section 2. – Des droits fondamentaux »</a:t>
            </a:r>
          </a:p>
          <a:p>
            <a:pPr marL="719138" indent="-360363" algn="just">
              <a:spcBef>
                <a:spcPts val="600"/>
              </a:spcBef>
              <a:buClr>
                <a:srgbClr val="C00000"/>
              </a:buClr>
              <a:buFont typeface="Arial" panose="020B0604020202020204" pitchFamily="34" charset="0"/>
              <a:buChar char="•"/>
            </a:pPr>
            <a:r>
              <a:rPr lang="fr-FR" sz="1400" u="sng" dirty="0">
                <a:latin typeface="Georgia" panose="02040502050405020303" pitchFamily="18" charset="0"/>
              </a:rPr>
              <a:t>art. 10</a:t>
            </a:r>
            <a:r>
              <a:rPr lang="fr-FR" sz="1400" dirty="0">
                <a:latin typeface="Georgia" panose="02040502050405020303" pitchFamily="18" charset="0"/>
              </a:rPr>
              <a:t> : « </a:t>
            </a:r>
            <a:r>
              <a:rPr lang="fr-FR" sz="1400" i="1" dirty="0">
                <a:latin typeface="Georgia" panose="02040502050405020303" pitchFamily="18" charset="0"/>
              </a:rPr>
              <a:t>La dignité humaine est inviolable. </a:t>
            </a:r>
            <a:r>
              <a:rPr lang="fr-FR" sz="1400" dirty="0">
                <a:latin typeface="Georgia" panose="02040502050405020303" pitchFamily="18" charset="0"/>
              </a:rPr>
              <a:t>»</a:t>
            </a:r>
          </a:p>
          <a:p>
            <a:pPr marL="719138" indent="-360363" algn="just">
              <a:spcBef>
                <a:spcPts val="600"/>
              </a:spcBef>
              <a:buClr>
                <a:srgbClr val="C00000"/>
              </a:buClr>
              <a:buFont typeface="Arial" panose="020B0604020202020204" pitchFamily="34" charset="0"/>
              <a:buChar char="•"/>
            </a:pPr>
            <a:r>
              <a:rPr lang="fr-FR" sz="1400" u="sng" dirty="0">
                <a:latin typeface="Georgia" panose="02040502050405020303" pitchFamily="18" charset="0"/>
              </a:rPr>
              <a:t>art. 10bis</a:t>
            </a:r>
            <a:r>
              <a:rPr lang="fr-FR" sz="1400" dirty="0">
                <a:latin typeface="Georgia" panose="02040502050405020303" pitchFamily="18" charset="0"/>
              </a:rPr>
              <a:t> : « </a:t>
            </a:r>
            <a:r>
              <a:rPr lang="fr-FR" sz="1400" i="1" dirty="0">
                <a:latin typeface="Georgia" panose="02040502050405020303" pitchFamily="18" charset="0"/>
              </a:rPr>
              <a:t>(1) Toute personne a droit à son intégrité physique et mentale. </a:t>
            </a:r>
          </a:p>
          <a:p>
            <a:pPr marL="1708150" indent="-93663" algn="just">
              <a:spcBef>
                <a:spcPts val="600"/>
              </a:spcBef>
              <a:buClr>
                <a:srgbClr val="C00000"/>
              </a:buClr>
              <a:tabLst>
                <a:tab pos="1703388" algn="l"/>
              </a:tabLst>
            </a:pPr>
            <a:r>
              <a:rPr lang="fr-FR" sz="1400" i="1" dirty="0">
                <a:latin typeface="Georgia" panose="02040502050405020303" pitchFamily="18" charset="0"/>
              </a:rPr>
              <a:t>  (2) Nul ne peut être soumis à la torture ni à des peines ou traitements inhumains et dégradants. La peine de   mort ne peut pas être établie. </a:t>
            </a:r>
            <a:r>
              <a:rPr lang="fr-FR" sz="1400" dirty="0">
                <a:latin typeface="Georgia" panose="02040502050405020303" pitchFamily="18" charset="0"/>
              </a:rPr>
              <a:t>» </a:t>
            </a:r>
          </a:p>
          <a:p>
            <a:pPr marL="719138" indent="-360363" algn="just">
              <a:spcBef>
                <a:spcPts val="600"/>
              </a:spcBef>
              <a:buClr>
                <a:srgbClr val="C00000"/>
              </a:buClr>
              <a:buFont typeface="Arial" panose="020B0604020202020204" pitchFamily="34" charset="0"/>
              <a:buChar char="•"/>
            </a:pPr>
            <a:r>
              <a:rPr lang="fr-FR" sz="1400" u="sng" dirty="0">
                <a:latin typeface="Georgia" panose="02040502050405020303" pitchFamily="18" charset="0"/>
              </a:rPr>
              <a:t>art. 10ter</a:t>
            </a:r>
            <a:r>
              <a:rPr lang="fr-FR" sz="1400" dirty="0">
                <a:latin typeface="Georgia" panose="02040502050405020303" pitchFamily="18" charset="0"/>
              </a:rPr>
              <a:t> : « </a:t>
            </a:r>
            <a:r>
              <a:rPr lang="fr-FR" sz="1400" i="1" dirty="0">
                <a:latin typeface="Georgia" panose="02040502050405020303" pitchFamily="18" charset="0"/>
              </a:rPr>
              <a:t>Toute personne a droit à la liberté de pensée, de conscience et de religion. </a:t>
            </a:r>
            <a:r>
              <a:rPr lang="fr-FR" sz="1400" dirty="0">
                <a:latin typeface="Georgia" panose="02040502050405020303" pitchFamily="18" charset="0"/>
              </a:rPr>
              <a:t>»</a:t>
            </a:r>
          </a:p>
          <a:p>
            <a:pPr algn="just">
              <a:spcBef>
                <a:spcPts val="600"/>
              </a:spcBef>
              <a:buClr>
                <a:srgbClr val="C00000"/>
              </a:buClr>
            </a:pPr>
            <a:endParaRPr lang="fr-FR" sz="1400" dirty="0">
              <a:latin typeface="Georgia" panose="02040502050405020303" pitchFamily="18" charset="0"/>
              <a:ea typeface="Cambria" panose="02040503050406030204" pitchFamily="18" charset="0"/>
            </a:endParaRPr>
          </a:p>
        </p:txBody>
      </p:sp>
    </p:spTree>
    <p:extLst>
      <p:ext uri="{BB962C8B-B14F-4D97-AF65-F5344CB8AC3E}">
        <p14:creationId xmlns:p14="http://schemas.microsoft.com/office/powerpoint/2010/main" val="138692676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49A65C1-807E-4426-A9B0-A341B2D6698A}"/>
              </a:ext>
            </a:extLst>
          </p:cNvPr>
          <p:cNvSpPr/>
          <p:nvPr/>
        </p:nvSpPr>
        <p:spPr>
          <a:xfrm>
            <a:off x="0" y="5665471"/>
            <a:ext cx="12192000" cy="45719"/>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a:extLst>
              <a:ext uri="{FF2B5EF4-FFF2-40B4-BE49-F238E27FC236}">
                <a16:creationId xmlns:a16="http://schemas.microsoft.com/office/drawing/2014/main" id="{D4A25645-93F9-488B-A952-0BC6C1111020}"/>
              </a:ext>
            </a:extLst>
          </p:cNvPr>
          <p:cNvSpPr/>
          <p:nvPr/>
        </p:nvSpPr>
        <p:spPr>
          <a:xfrm>
            <a:off x="393700" y="0"/>
            <a:ext cx="444500" cy="6858000"/>
          </a:xfrm>
          <a:prstGeom prst="rect">
            <a:avLst/>
          </a:prstGeom>
          <a:solidFill>
            <a:srgbClr val="DC3C3C"/>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solidFill>
                <a:srgbClr val="FF3300"/>
              </a:solidFill>
            </a:endParaRPr>
          </a:p>
        </p:txBody>
      </p:sp>
      <p:sp>
        <p:nvSpPr>
          <p:cNvPr id="6" name="Rectangle 5">
            <a:extLst>
              <a:ext uri="{FF2B5EF4-FFF2-40B4-BE49-F238E27FC236}">
                <a16:creationId xmlns:a16="http://schemas.microsoft.com/office/drawing/2014/main" id="{00268578-8A6E-440D-8EF1-239247CBF2BB}"/>
              </a:ext>
            </a:extLst>
          </p:cNvPr>
          <p:cNvSpPr/>
          <p:nvPr/>
        </p:nvSpPr>
        <p:spPr>
          <a:xfrm>
            <a:off x="0" y="5778500"/>
            <a:ext cx="12192000" cy="127000"/>
          </a:xfrm>
          <a:prstGeom prst="rect">
            <a:avLst/>
          </a:prstGeom>
          <a:solidFill>
            <a:schemeClr val="bg2">
              <a:lumMod val="90000"/>
            </a:schemeClr>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7" name="Image 6">
            <a:extLst>
              <a:ext uri="{FF2B5EF4-FFF2-40B4-BE49-F238E27FC236}">
                <a16:creationId xmlns:a16="http://schemas.microsoft.com/office/drawing/2014/main" id="{AD3C961B-4732-4F68-AD53-3301BBE01AD7}"/>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4781550" y="6245555"/>
            <a:ext cx="2809286" cy="229540"/>
          </a:xfrm>
          <a:prstGeom prst="rect">
            <a:avLst/>
          </a:prstGeom>
        </p:spPr>
      </p:pic>
      <p:sp>
        <p:nvSpPr>
          <p:cNvPr id="11" name="ZoneTexte 10">
            <a:extLst>
              <a:ext uri="{FF2B5EF4-FFF2-40B4-BE49-F238E27FC236}">
                <a16:creationId xmlns:a16="http://schemas.microsoft.com/office/drawing/2014/main" id="{EA9F57B3-B48E-43A7-AC1D-802AD2F48F5C}"/>
              </a:ext>
            </a:extLst>
          </p:cNvPr>
          <p:cNvSpPr txBox="1"/>
          <p:nvPr/>
        </p:nvSpPr>
        <p:spPr>
          <a:xfrm>
            <a:off x="1231900" y="368300"/>
            <a:ext cx="10566400" cy="723275"/>
          </a:xfrm>
          <a:prstGeom prst="rect">
            <a:avLst/>
          </a:prstGeom>
          <a:noFill/>
        </p:spPr>
        <p:txBody>
          <a:bodyPr wrap="square" rtlCol="0">
            <a:spAutoFit/>
          </a:bodyPr>
          <a:lstStyle/>
          <a:p>
            <a:pPr marL="0" marR="0" lvl="0" indent="0" algn="just" defTabSz="914400" rtl="0" eaLnBrk="1" fontAlgn="auto" latinLnBrk="0" hangingPunct="1">
              <a:lnSpc>
                <a:spcPct val="100000"/>
              </a:lnSpc>
              <a:spcBef>
                <a:spcPts val="600"/>
              </a:spcBef>
              <a:spcAft>
                <a:spcPts val="0"/>
              </a:spcAft>
              <a:buClrTx/>
              <a:buSzTx/>
              <a:buFontTx/>
              <a:buNone/>
              <a:tabLst/>
              <a:defRPr/>
            </a:pPr>
            <a:r>
              <a:rPr kumimoji="0" lang="fr-LU" sz="2000" b="1" i="0" u="none" strike="noStrike" kern="1200" cap="all" spc="0" normalizeH="0" baseline="0" noProof="0" dirty="0">
                <a:ln>
                  <a:noFill/>
                </a:ln>
                <a:solidFill>
                  <a:prstClr val="black"/>
                </a:solidFill>
                <a:effectLst/>
                <a:uLnTx/>
                <a:uFillTx/>
                <a:latin typeface="Georgia" panose="02040502050405020303" pitchFamily="18" charset="0"/>
                <a:ea typeface="+mn-ea"/>
                <a:cs typeface="+mn-cs"/>
              </a:rPr>
              <a:t>1. La constitutionnalisation textuelle du droit pénal</a:t>
            </a:r>
          </a:p>
          <a:p>
            <a:pPr marL="806450" marR="0" lvl="0" indent="-534988" algn="just" defTabSz="914400" rtl="0" eaLnBrk="1" fontAlgn="auto" latinLnBrk="0" hangingPunct="1">
              <a:lnSpc>
                <a:spcPct val="100000"/>
              </a:lnSpc>
              <a:spcBef>
                <a:spcPts val="600"/>
              </a:spcBef>
              <a:spcAft>
                <a:spcPts val="0"/>
              </a:spcAft>
              <a:buClrTx/>
              <a:buSzTx/>
              <a:buFontTx/>
              <a:buNone/>
              <a:tabLst/>
              <a:defRPr/>
            </a:pPr>
            <a:r>
              <a:rPr kumimoji="0" lang="fr-LU" sz="1600" b="1" i="0" u="none" strike="noStrike" kern="1200" cap="all" spc="0" normalizeH="0" baseline="0" noProof="0" dirty="0">
                <a:ln>
                  <a:noFill/>
                </a:ln>
                <a:solidFill>
                  <a:prstClr val="black"/>
                </a:solidFill>
                <a:effectLst/>
                <a:uLnTx/>
                <a:uFillTx/>
                <a:latin typeface="Georgia" panose="02040502050405020303" pitchFamily="18" charset="0"/>
                <a:ea typeface="+mn-ea"/>
                <a:cs typeface="+mn-cs"/>
              </a:rPr>
              <a:t>1.2. un intérêt accentué </a:t>
            </a:r>
            <a:r>
              <a:rPr lang="fr-LU" sz="1600" b="1" cap="all" dirty="0">
                <a:solidFill>
                  <a:prstClr val="black"/>
                </a:solidFill>
                <a:latin typeface="Georgia" panose="02040502050405020303" pitchFamily="18" charset="0"/>
              </a:rPr>
              <a:t>par les récents projets de réforme </a:t>
            </a:r>
            <a:endParaRPr kumimoji="0" lang="fr-LU" sz="1600" b="1" i="0" u="none" strike="noStrike" kern="1200" cap="all" spc="0" normalizeH="0" baseline="0" noProof="0" dirty="0">
              <a:ln>
                <a:noFill/>
              </a:ln>
              <a:solidFill>
                <a:prstClr val="black"/>
              </a:solidFill>
              <a:effectLst/>
              <a:uLnTx/>
              <a:uFillTx/>
              <a:latin typeface="Georgia" panose="02040502050405020303" pitchFamily="18" charset="0"/>
              <a:ea typeface="+mn-ea"/>
              <a:cs typeface="+mn-cs"/>
            </a:endParaRPr>
          </a:p>
        </p:txBody>
      </p:sp>
      <p:sp>
        <p:nvSpPr>
          <p:cNvPr id="9" name="ZoneTexte 8">
            <a:extLst>
              <a:ext uri="{FF2B5EF4-FFF2-40B4-BE49-F238E27FC236}">
                <a16:creationId xmlns:a16="http://schemas.microsoft.com/office/drawing/2014/main" id="{433E71ED-E28C-48B6-ABD5-E7C14B20017E}"/>
              </a:ext>
            </a:extLst>
          </p:cNvPr>
          <p:cNvSpPr txBox="1"/>
          <p:nvPr/>
        </p:nvSpPr>
        <p:spPr>
          <a:xfrm>
            <a:off x="1231900" y="1536174"/>
            <a:ext cx="10566400" cy="3785652"/>
          </a:xfrm>
          <a:prstGeom prst="rect">
            <a:avLst/>
          </a:prstGeom>
          <a:noFill/>
        </p:spPr>
        <p:txBody>
          <a:bodyPr wrap="square">
            <a:spAutoFit/>
          </a:bodyPr>
          <a:lstStyle/>
          <a:p>
            <a:pPr marL="285750" indent="-285750" algn="just">
              <a:spcBef>
                <a:spcPts val="600"/>
              </a:spcBef>
              <a:buClr>
                <a:srgbClr val="C00000"/>
              </a:buClr>
              <a:buFont typeface="Wingdings" panose="05000000000000000000" pitchFamily="2" charset="2"/>
              <a:buChar char="Ø"/>
            </a:pPr>
            <a:r>
              <a:rPr lang="fr-FR" sz="1600" dirty="0">
                <a:latin typeface="Georgia" panose="02040502050405020303" pitchFamily="18" charset="0"/>
                <a:ea typeface="Cambria" panose="02040503050406030204" pitchFamily="18" charset="0"/>
              </a:rPr>
              <a:t>Projet de révision n° 7755 </a:t>
            </a:r>
            <a:r>
              <a:rPr lang="fr-FR" sz="1600" dirty="0">
                <a:latin typeface="Georgia" panose="02040502050405020303" pitchFamily="18" charset="0"/>
              </a:rPr>
              <a:t>« Chapitre II. – Des droits et libertés - Section 3. – Des libertés publiques »</a:t>
            </a:r>
            <a:endParaRPr lang="fr-FR" sz="1600" dirty="0">
              <a:latin typeface="Georgia" panose="02040502050405020303" pitchFamily="18" charset="0"/>
              <a:ea typeface="Cambria" panose="02040503050406030204" pitchFamily="18" charset="0"/>
            </a:endParaRPr>
          </a:p>
          <a:p>
            <a:pPr marL="719138" indent="-360363" algn="just">
              <a:spcBef>
                <a:spcPts val="600"/>
              </a:spcBef>
              <a:buClr>
                <a:srgbClr val="C00000"/>
              </a:buClr>
              <a:buFont typeface="Arial" panose="020B0604020202020204" pitchFamily="34" charset="0"/>
              <a:buChar char="•"/>
            </a:pPr>
            <a:r>
              <a:rPr lang="fr-FR" sz="1400" u="sng" dirty="0">
                <a:latin typeface="Georgia" panose="02040502050405020303" pitchFamily="18" charset="0"/>
              </a:rPr>
              <a:t>art. 12</a:t>
            </a:r>
            <a:r>
              <a:rPr lang="fr-FR" sz="1400" dirty="0">
                <a:latin typeface="Georgia" panose="02040502050405020303" pitchFamily="18" charset="0"/>
              </a:rPr>
              <a:t> : « </a:t>
            </a:r>
            <a:r>
              <a:rPr lang="fr-FR" sz="1400" i="1" dirty="0">
                <a:latin typeface="Georgia" panose="02040502050405020303" pitchFamily="18" charset="0"/>
              </a:rPr>
              <a:t>(1) La liberté individuelle est garantie. </a:t>
            </a:r>
          </a:p>
          <a:p>
            <a:pPr marL="1438275" algn="just">
              <a:spcBef>
                <a:spcPts val="600"/>
              </a:spcBef>
              <a:buClr>
                <a:srgbClr val="C00000"/>
              </a:buClr>
            </a:pPr>
            <a:r>
              <a:rPr lang="fr-FR" sz="1400" i="1" dirty="0">
                <a:latin typeface="Georgia" panose="02040502050405020303" pitchFamily="18" charset="0"/>
              </a:rPr>
              <a:t>(2) Nul ne peut être poursuivi, arrêté ou privé de sa liberté que dans les cas prévus et dans la forme déterminée par la loi. </a:t>
            </a:r>
          </a:p>
          <a:p>
            <a:pPr marL="1438275" algn="just">
              <a:spcBef>
                <a:spcPts val="600"/>
              </a:spcBef>
              <a:buClr>
                <a:srgbClr val="C00000"/>
              </a:buClr>
            </a:pPr>
            <a:r>
              <a:rPr lang="fr-FR" sz="1400" i="1" dirty="0">
                <a:latin typeface="Georgia" panose="02040502050405020303" pitchFamily="18" charset="0"/>
              </a:rPr>
              <a:t>(3) Sauf le cas de flagrant délit, nul ne peut être arrêté qu’en vertu </a:t>
            </a:r>
            <a:r>
              <a:rPr lang="fr-FR" sz="1400" b="1" i="1" dirty="0">
                <a:latin typeface="Georgia" panose="02040502050405020303" pitchFamily="18" charset="0"/>
              </a:rPr>
              <a:t>d’une décision de justice motivée</a:t>
            </a:r>
            <a:r>
              <a:rPr lang="fr-FR" sz="1400" i="1" dirty="0">
                <a:latin typeface="Georgia" panose="02040502050405020303" pitchFamily="18" charset="0"/>
              </a:rPr>
              <a:t>, qui doit être notifiée au moment de l’arrestation ou au plus tard dans les vingt-quatre heures. </a:t>
            </a:r>
          </a:p>
          <a:p>
            <a:pPr marL="1438275" algn="just">
              <a:spcBef>
                <a:spcPts val="600"/>
              </a:spcBef>
              <a:buClr>
                <a:srgbClr val="C00000"/>
              </a:buClr>
            </a:pPr>
            <a:r>
              <a:rPr lang="fr-FR" sz="1400" i="1" dirty="0">
                <a:latin typeface="Georgia" panose="02040502050405020303" pitchFamily="18" charset="0"/>
              </a:rPr>
              <a:t>(4) </a:t>
            </a:r>
            <a:r>
              <a:rPr lang="fr-FR" sz="1400" b="1" i="1" dirty="0">
                <a:latin typeface="Georgia" panose="02040502050405020303" pitchFamily="18" charset="0"/>
              </a:rPr>
              <a:t>Toute personne accusée d’une infraction est présumée innocente jusqu’à ce que sa culpabilité ait été légalement établie. </a:t>
            </a:r>
            <a:r>
              <a:rPr lang="fr-FR" sz="1400" i="1" dirty="0">
                <a:latin typeface="Georgia" panose="02040502050405020303" pitchFamily="18" charset="0"/>
              </a:rPr>
              <a:t>Toute personne doit être informée sans délai </a:t>
            </a:r>
            <a:r>
              <a:rPr lang="fr-FR" sz="1400" b="1" i="1" dirty="0">
                <a:latin typeface="Georgia" panose="02040502050405020303" pitchFamily="18" charset="0"/>
              </a:rPr>
              <a:t>des raisons de son arrestation ou de la privation de sa liberté, des accusations portées contre elle </a:t>
            </a:r>
            <a:r>
              <a:rPr lang="fr-FR" sz="1400" i="1" dirty="0">
                <a:latin typeface="Georgia" panose="02040502050405020303" pitchFamily="18" charset="0"/>
              </a:rPr>
              <a:t>et des moyens de recours légaux dont elle dispose pour recouvrer sa liberté. »</a:t>
            </a:r>
          </a:p>
          <a:p>
            <a:pPr marL="719138" indent="-360363" algn="just">
              <a:spcBef>
                <a:spcPts val="600"/>
              </a:spcBef>
              <a:buClr>
                <a:srgbClr val="C00000"/>
              </a:buClr>
              <a:buFont typeface="Arial" panose="020B0604020202020204" pitchFamily="34" charset="0"/>
              <a:buChar char="•"/>
            </a:pPr>
            <a:r>
              <a:rPr lang="fr-FR" sz="1400" u="sng" dirty="0">
                <a:latin typeface="Georgia" panose="02040502050405020303" pitchFamily="18" charset="0"/>
              </a:rPr>
              <a:t>art. 13</a:t>
            </a:r>
            <a:r>
              <a:rPr lang="fr-FR" sz="1400" dirty="0">
                <a:latin typeface="Georgia" panose="02040502050405020303" pitchFamily="18" charset="0"/>
              </a:rPr>
              <a:t> : « </a:t>
            </a:r>
            <a:r>
              <a:rPr lang="fr-FR" sz="1400" i="1" dirty="0">
                <a:latin typeface="Georgia" panose="02040502050405020303" pitchFamily="18" charset="0"/>
              </a:rPr>
              <a:t>Toute personne a droit à ce que sa cause soit portée devant la juridiction prévue par la loi. </a:t>
            </a:r>
            <a:r>
              <a:rPr lang="fr-FR" sz="1400" dirty="0">
                <a:latin typeface="Georgia" panose="02040502050405020303" pitchFamily="18" charset="0"/>
              </a:rPr>
              <a:t>»</a:t>
            </a:r>
          </a:p>
          <a:p>
            <a:pPr marL="719138" indent="-360363" algn="just">
              <a:spcBef>
                <a:spcPts val="600"/>
              </a:spcBef>
              <a:buClr>
                <a:srgbClr val="C00000"/>
              </a:buClr>
              <a:buFont typeface="Arial" panose="020B0604020202020204" pitchFamily="34" charset="0"/>
              <a:buChar char="•"/>
            </a:pPr>
            <a:r>
              <a:rPr lang="fr-FR" sz="1400" u="sng" dirty="0">
                <a:latin typeface="Georgia" panose="02040502050405020303" pitchFamily="18" charset="0"/>
              </a:rPr>
              <a:t>art. 14</a:t>
            </a:r>
            <a:r>
              <a:rPr lang="fr-FR" sz="1400" dirty="0">
                <a:latin typeface="Georgia" panose="02040502050405020303" pitchFamily="18" charset="0"/>
              </a:rPr>
              <a:t> : « </a:t>
            </a:r>
            <a:r>
              <a:rPr lang="fr-FR" sz="1400" i="1" dirty="0">
                <a:latin typeface="Georgia" panose="02040502050405020303" pitchFamily="18" charset="0"/>
              </a:rPr>
              <a:t>Nulle peine ne peut être établie ni appliquée qu’en vertu de la loi. </a:t>
            </a:r>
            <a:r>
              <a:rPr lang="fr-FR" sz="1400" b="1" i="1" dirty="0">
                <a:latin typeface="Georgia" panose="02040502050405020303" pitchFamily="18" charset="0"/>
              </a:rPr>
              <a:t>Nul ne peut être condamné pour une action ou omission qui, au moment où elle a été commise, ne constituait pas une infraction prévue par la loi. Nul ne peut être condamné à une peine plus forte que celle qui était applicable au moment où l’infraction a été commise. </a:t>
            </a:r>
            <a:r>
              <a:rPr lang="fr-FR" sz="1400" dirty="0">
                <a:latin typeface="Georgia" panose="02040502050405020303" pitchFamily="18" charset="0"/>
              </a:rPr>
              <a:t>»</a:t>
            </a:r>
            <a:endParaRPr lang="fr-LU" sz="1400" dirty="0">
              <a:latin typeface="Georgia" panose="02040502050405020303" pitchFamily="18" charset="0"/>
              <a:ea typeface="Cambria" panose="02040503050406030204" pitchFamily="18" charset="0"/>
            </a:endParaRPr>
          </a:p>
        </p:txBody>
      </p:sp>
    </p:spTree>
    <p:extLst>
      <p:ext uri="{BB962C8B-B14F-4D97-AF65-F5344CB8AC3E}">
        <p14:creationId xmlns:p14="http://schemas.microsoft.com/office/powerpoint/2010/main" val="185009576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15148</TotalTime>
  <Words>4835</Words>
  <Application>Microsoft Office PowerPoint</Application>
  <PresentationFormat>Grand écran</PresentationFormat>
  <Paragraphs>245</Paragraphs>
  <Slides>27</Slides>
  <Notes>27</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27</vt:i4>
      </vt:variant>
    </vt:vector>
  </HeadingPairs>
  <TitlesOfParts>
    <vt:vector size="34" baseType="lpstr">
      <vt:lpstr>Arial</vt:lpstr>
      <vt:lpstr>Calibri</vt:lpstr>
      <vt:lpstr>Calibri Light</vt:lpstr>
      <vt:lpstr>Cambria</vt:lpstr>
      <vt:lpstr>Georgia</vt:lpstr>
      <vt:lpstr>Wingdings</vt:lpstr>
      <vt:lpstr>Thème Office</vt:lpstr>
      <vt:lpstr>Le droit pénal et la Constitution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Merci pour votre attention  Des questions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 faire face à une instruction de blocage de la Cellule de Renseignement Financier ?</dc:title>
  <dc:creator>Florent Kirmann</dc:creator>
  <cp:lastModifiedBy>Florent Kirmann</cp:lastModifiedBy>
  <cp:revision>102</cp:revision>
  <dcterms:created xsi:type="dcterms:W3CDTF">2021-03-12T09:22:15Z</dcterms:created>
  <dcterms:modified xsi:type="dcterms:W3CDTF">2021-11-08T07:33:11Z</dcterms:modified>
</cp:coreProperties>
</file>